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sldIdLst>
    <p:sldId id="256" r:id="rId2"/>
    <p:sldId id="273" r:id="rId3"/>
    <p:sldId id="271" r:id="rId4"/>
    <p:sldId id="276" r:id="rId5"/>
    <p:sldId id="272" r:id="rId6"/>
    <p:sldId id="274" r:id="rId7"/>
    <p:sldId id="257" r:id="rId8"/>
    <p:sldId id="261" r:id="rId9"/>
    <p:sldId id="263" r:id="rId10"/>
    <p:sldId id="267" r:id="rId11"/>
    <p:sldId id="258" r:id="rId12"/>
    <p:sldId id="262" r:id="rId13"/>
    <p:sldId id="268" r:id="rId14"/>
    <p:sldId id="269" r:id="rId15"/>
    <p:sldId id="279" r:id="rId16"/>
    <p:sldId id="265" r:id="rId17"/>
    <p:sldId id="259" r:id="rId18"/>
    <p:sldId id="280" r:id="rId19"/>
    <p:sldId id="277" r:id="rId20"/>
    <p:sldId id="264" r:id="rId21"/>
    <p:sldId id="266" r:id="rId22"/>
    <p:sldId id="281" r:id="rId23"/>
    <p:sldId id="275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D025"/>
    <a:srgbClr val="F6A49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955"/>
    <p:restoredTop sz="68984"/>
  </p:normalViewPr>
  <p:slideViewPr>
    <p:cSldViewPr snapToGrid="0">
      <p:cViewPr varScale="1">
        <p:scale>
          <a:sx n="98" d="100"/>
          <a:sy n="98" d="100"/>
        </p:scale>
        <p:origin x="232" y="7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5F7504-7825-6E4A-97A2-F5C8D8B61042}" type="datetimeFigureOut">
              <a:rPr lang="en-US" smtClean="0"/>
              <a:t>5/11/24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C1B7DF-B7B4-A64A-8FE8-8567A1CBF3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8725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C1B7DF-B7B4-A64A-8FE8-8567A1CBF36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5310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I didn’t even know I was using some of things missing.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C1B7DF-B7B4-A64A-8FE8-8567A1CBF36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4766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have pipeline! Just one small compiler warning. </a:t>
            </a:r>
          </a:p>
          <a:p>
            <a:r>
              <a:rPr lang="en-US" dirty="0"/>
              <a:t>Something about </a:t>
            </a:r>
            <a:r>
              <a:rPr lang="en-US" dirty="0" err="1"/>
              <a:t>onnx-tensorflow</a:t>
            </a:r>
            <a:r>
              <a:rPr lang="en-US" dirty="0"/>
              <a:t> being past end of life. I’m sure it unimportant (more foreshadowing)</a:t>
            </a:r>
          </a:p>
          <a:p>
            <a:r>
              <a:rPr lang="en-US" dirty="0"/>
              <a:t>All that’s left is</a:t>
            </a:r>
          </a:p>
          <a:p>
            <a:r>
              <a:rPr lang="en-US" dirty="0"/>
              <a:t>Crap!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Ok, we do not have enough time left for SSD or Yolo.</a:t>
            </a:r>
          </a:p>
          <a:p>
            <a:endParaRPr lang="en-US" dirty="0"/>
          </a:p>
          <a:p>
            <a:r>
              <a:rPr lang="en-US" dirty="0"/>
              <a:t>Just the image tagging alone will kill two full days. And we are looking at 2 weeks till demo!</a:t>
            </a:r>
          </a:p>
          <a:p>
            <a:endParaRPr lang="en-US" dirty="0"/>
          </a:p>
          <a:p>
            <a:r>
              <a:rPr lang="en-US" dirty="0"/>
              <a:t>Ok, lets find out how big we can go… That’s, uh, not a lot.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C1B7DF-B7B4-A64A-8FE8-8567A1CBF36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1986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/>
              <a:t>:Wait, crap!</a:t>
            </a:r>
          </a:p>
          <a:p>
            <a:pPr lvl="0"/>
            <a:r>
              <a:rPr lang="en-US" dirty="0"/>
              <a:t>400kB is not anywhere near enough to even to to 120x160 for the model input!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And 96x96 is small, how small?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Guess how long that took to find out?</a:t>
            </a:r>
          </a:p>
          <a:p>
            <a:pPr lvl="2"/>
            <a:endParaRPr lang="en-US" dirty="0"/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 saw both of these errors quite a lot</a:t>
            </a:r>
          </a:p>
          <a:p>
            <a:r>
              <a:rPr lang="en-US" dirty="0"/>
              <a:t>But the camera front end is open. Start at the beginning and go over each error condition:</a:t>
            </a:r>
          </a:p>
          <a:p>
            <a:r>
              <a:rPr lang="en-US" dirty="0"/>
              <a:t>Gotcha!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C1B7DF-B7B4-A64A-8FE8-8567A1CBF36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9311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Ok, new plan</a:t>
            </a:r>
          </a:p>
          <a:p>
            <a:endParaRPr lang="en-US" dirty="0"/>
          </a:p>
          <a:p>
            <a:r>
              <a:rPr lang="en-US" dirty="0"/>
              <a:t>Lets take a look at the pre-trained models available.</a:t>
            </a:r>
          </a:p>
          <a:p>
            <a:r>
              <a:rPr lang="en-US" dirty="0"/>
              <a:t>I got less than 1MB of space to work with… Oh boy.</a:t>
            </a:r>
          </a:p>
          <a:p>
            <a:endParaRPr lang="en-US" dirty="0"/>
          </a:p>
          <a:p>
            <a:r>
              <a:rPr lang="en-US" dirty="0"/>
              <a:t>Ok, 6Meg / 4 for the quantization, will be 1.5… I can prune in half… right?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C1B7DF-B7B4-A64A-8FE8-8567A1CBF36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3367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Before </a:t>
            </a:r>
            <a:r>
              <a:rPr lang="en-US" dirty="0" err="1"/>
              <a:t>GoogLenet</a:t>
            </a:r>
            <a:r>
              <a:rPr lang="en-US" dirty="0"/>
              <a:t>, everything is linear, one step then the next.</a:t>
            </a:r>
          </a:p>
          <a:p>
            <a:r>
              <a:rPr lang="en-US" dirty="0"/>
              <a:t>This means the input of each layer is “easy” to trim based on the input from the prior… But after that our path is not so simple.</a:t>
            </a:r>
          </a:p>
          <a:p>
            <a:r>
              <a:rPr lang="en-US" dirty="0"/>
              <a:t>Pruning that nonsense is way over my paygrade.</a:t>
            </a:r>
          </a:p>
          <a:p>
            <a:endParaRPr lang="en-US" dirty="0"/>
          </a:p>
          <a:p>
            <a:r>
              <a:rPr lang="en-US" dirty="0"/>
              <a:t>Thanks for the help on that </a:t>
            </a:r>
            <a:r>
              <a:rPr lang="en-US" dirty="0" err="1"/>
              <a:t>Mr</a:t>
            </a:r>
            <a:r>
              <a:rPr lang="en-US" dirty="0"/>
              <a:t> Lin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C1B7DF-B7B4-A64A-8FE8-8567A1CBF36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9586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What's a 20 second inference time among friends?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C1B7DF-B7B4-A64A-8FE8-8567A1CBF36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0382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Left confusion matrix: Original training run… That is non-functional</a:t>
            </a:r>
          </a:p>
          <a:p>
            <a:endParaRPr lang="en-US" dirty="0"/>
          </a:p>
          <a:p>
            <a:r>
              <a:rPr lang="en-US" dirty="0"/>
              <a:t>Original Image, permuted, rotated</a:t>
            </a:r>
          </a:p>
          <a:p>
            <a:endParaRPr lang="en-US" dirty="0"/>
          </a:p>
          <a:p>
            <a:r>
              <a:rPr lang="en-US" dirty="0"/>
              <a:t>Right confusion matrix: After augmentation</a:t>
            </a:r>
          </a:p>
          <a:p>
            <a:r>
              <a:rPr lang="en-US" dirty="0"/>
              <a:t>Not great, but actually not terrible!</a:t>
            </a:r>
          </a:p>
          <a:p>
            <a:endParaRPr lang="en-US" dirty="0"/>
          </a:p>
          <a:p>
            <a:r>
              <a:rPr lang="en-US" dirty="0"/>
              <a:t>I also seem to have lost some data somewhere along the line.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C1B7DF-B7B4-A64A-8FE8-8567A1CBF36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868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I changed the model training, I would get a different result.. But still the same for every image.</a:t>
            </a:r>
          </a:p>
          <a:p>
            <a:endParaRPr lang="en-US" dirty="0"/>
          </a:p>
          <a:p>
            <a:r>
              <a:rPr lang="en-US" dirty="0" err="1"/>
              <a:t>Mr</a:t>
            </a:r>
            <a:r>
              <a:rPr lang="en-US" dirty="0"/>
              <a:t> Lin suggested running the </a:t>
            </a:r>
            <a:r>
              <a:rPr lang="en-US" dirty="0" err="1"/>
              <a:t>TFLite</a:t>
            </a:r>
            <a:r>
              <a:rPr lang="en-US" dirty="0"/>
              <a:t> model in python on my desktop. </a:t>
            </a:r>
          </a:p>
          <a:p>
            <a:r>
              <a:rPr lang="en-US" dirty="0"/>
              <a:t>The model is no good! Same results at every image.</a:t>
            </a:r>
          </a:p>
          <a:p>
            <a:endParaRPr lang="en-US" dirty="0"/>
          </a:p>
          <a:p>
            <a:r>
              <a:rPr lang="en-US" dirty="0" err="1"/>
              <a:t>Mr</a:t>
            </a:r>
            <a:r>
              <a:rPr lang="en-US" dirty="0"/>
              <a:t> Lin </a:t>
            </a:r>
            <a:r>
              <a:rPr lang="en-US" dirty="0" err="1"/>
              <a:t>subgested</a:t>
            </a:r>
            <a:r>
              <a:rPr lang="en-US" dirty="0"/>
              <a:t> changing out </a:t>
            </a:r>
            <a:r>
              <a:rPr lang="en-US" dirty="0" err="1"/>
              <a:t>onnx-tensorflow</a:t>
            </a:r>
            <a:r>
              <a:rPr lang="en-US" dirty="0"/>
              <a:t> with onnx2tf… Hay, remember that compiler </a:t>
            </a:r>
            <a:r>
              <a:rPr lang="en-US" dirty="0" err="1"/>
              <a:t>warngin</a:t>
            </a:r>
            <a:r>
              <a:rPr lang="en-US" dirty="0"/>
              <a:t> way back when?</a:t>
            </a:r>
          </a:p>
          <a:p>
            <a:r>
              <a:rPr lang="en-US" dirty="0"/>
              <a:t>What was it: Something about </a:t>
            </a:r>
            <a:r>
              <a:rPr lang="en-US" dirty="0" err="1"/>
              <a:t>onnx-tensorflow</a:t>
            </a:r>
            <a:r>
              <a:rPr lang="en-US" dirty="0"/>
              <a:t> being past end of life</a:t>
            </a:r>
          </a:p>
          <a:p>
            <a:endParaRPr lang="en-US" dirty="0"/>
          </a:p>
          <a:p>
            <a:r>
              <a:rPr lang="en-US" dirty="0"/>
              <a:t>Changing Converter out… Non trivial task. </a:t>
            </a:r>
          </a:p>
          <a:p>
            <a:endParaRPr lang="en-US" dirty="0"/>
          </a:p>
          <a:p>
            <a:r>
              <a:rPr lang="en-US" dirty="0"/>
              <a:t>Still no joy. This makes not sense! Everything is the same, what could be different.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C1B7DF-B7B4-A64A-8FE8-8567A1CBF36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35742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on the board: 0 – 255, Image in python 0.0 to 1.0</a:t>
            </a:r>
          </a:p>
          <a:p>
            <a:endParaRPr lang="en-US" dirty="0"/>
          </a:p>
          <a:p>
            <a:r>
              <a:rPr lang="en-US" dirty="0"/>
              <a:t>Low light give variation of result!</a:t>
            </a:r>
          </a:p>
          <a:p>
            <a:r>
              <a:rPr lang="en-US" dirty="0"/>
              <a:t>The image intensity is too high.</a:t>
            </a:r>
          </a:p>
          <a:p>
            <a:endParaRPr lang="en-US" dirty="0"/>
          </a:p>
          <a:p>
            <a:r>
              <a:rPr lang="en-US" dirty="0"/>
              <a:t>The </a:t>
            </a:r>
            <a:r>
              <a:rPr lang="en-US" dirty="0" err="1"/>
              <a:t>DataLoader</a:t>
            </a:r>
            <a:r>
              <a:rPr lang="en-US" dirty="0"/>
              <a:t> is normalizing to 1!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C1B7DF-B7B4-A64A-8FE8-8567A1CBF36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83920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Write down every step.</a:t>
            </a:r>
          </a:p>
          <a:p>
            <a:endParaRPr lang="en-US" dirty="0"/>
          </a:p>
          <a:p>
            <a:r>
              <a:rPr lang="en-US" dirty="0"/>
              <a:t>Change the filenames for the model as I go.</a:t>
            </a:r>
          </a:p>
          <a:p>
            <a:endParaRPr lang="en-US" dirty="0"/>
          </a:p>
          <a:p>
            <a:r>
              <a:rPr lang="en-US" dirty="0"/>
              <a:t>RGB2BGR</a:t>
            </a:r>
          </a:p>
          <a:p>
            <a:r>
              <a:rPr lang="en-US" dirty="0"/>
              <a:t>It works!!!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C1B7DF-B7B4-A64A-8FE8-8567A1CBF36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9388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goal of the system is to…</a:t>
            </a:r>
          </a:p>
          <a:p>
            <a:endParaRPr lang="en-US" dirty="0"/>
          </a:p>
          <a:p>
            <a:r>
              <a:rPr lang="en-US" dirty="0"/>
              <a:t>In our area the easter fox squirrel is an invasive species, crowding out native squirrels, and over competing with many birds for resources.</a:t>
            </a:r>
          </a:p>
          <a:p>
            <a:endParaRPr lang="en-US" dirty="0"/>
          </a:p>
          <a:p>
            <a:r>
              <a:rPr lang="en-US" dirty="0"/>
              <a:t>I am targeting bird food resources issues.</a:t>
            </a:r>
          </a:p>
          <a:p>
            <a:endParaRPr lang="en-US" dirty="0"/>
          </a:p>
          <a:p>
            <a:r>
              <a:rPr lang="en-US" dirty="0"/>
              <a:t>And more that that, we would like to run on a micro controller.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C1B7DF-B7B4-A64A-8FE8-8567A1CBF36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93145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performance is actually not terrible! Ok, its bad, but not terrible. Ok, maybe its terrible. But it IS functional!</a:t>
            </a:r>
          </a:p>
          <a:p>
            <a:r>
              <a:rPr lang="en-US" dirty="0"/>
              <a:t>Well, for empty vs. squirrel anyway. Birds, not so much.</a:t>
            </a:r>
          </a:p>
          <a:p>
            <a:endParaRPr lang="en-US" dirty="0"/>
          </a:p>
          <a:p>
            <a:r>
              <a:rPr lang="en-US" dirty="0"/>
              <a:t>Looking at some of the bird data I think I know why:</a:t>
            </a:r>
          </a:p>
          <a:p>
            <a:r>
              <a:rPr lang="en-US" dirty="0"/>
              <a:t>There seems to be a theme here with the correct birds, and the incorrect birds…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C1B7DF-B7B4-A64A-8FE8-8567A1CBF36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09088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C1B7DF-B7B4-A64A-8FE8-8567A1CBF36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1367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system is based around the Sony Spresense CXD5602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C1B7DF-B7B4-A64A-8FE8-8567A1CBF36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3753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By the way, I have a LOT of pictures of squirrels!</a:t>
            </a:r>
          </a:p>
          <a:p>
            <a:endParaRPr lang="en-US" dirty="0"/>
          </a:p>
          <a:p>
            <a:r>
              <a:rPr lang="en-US" dirty="0"/>
              <a:t>Capture the image </a:t>
            </a:r>
          </a:p>
          <a:p>
            <a:endParaRPr lang="en-US" dirty="0"/>
          </a:p>
          <a:p>
            <a:r>
              <a:rPr lang="en-US" dirty="0"/>
              <a:t>Process the image and send to Model</a:t>
            </a:r>
          </a:p>
          <a:p>
            <a:endParaRPr lang="en-US" dirty="0"/>
          </a:p>
          <a:p>
            <a:r>
              <a:rPr lang="en-US" dirty="0"/>
              <a:t>Interpret results</a:t>
            </a:r>
          </a:p>
          <a:p>
            <a:endParaRPr lang="en-US" dirty="0"/>
          </a:p>
          <a:p>
            <a:r>
              <a:rPr lang="en-US" dirty="0"/>
              <a:t>Save Results: Image file and log</a:t>
            </a:r>
          </a:p>
          <a:p>
            <a:endParaRPr lang="en-US" dirty="0"/>
          </a:p>
          <a:p>
            <a:r>
              <a:rPr lang="en-US" dirty="0"/>
              <a:t>Stream image OR log to serial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C1B7DF-B7B4-A64A-8FE8-8567A1CBF36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5803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left is preliminary steps, the center is Realtime, with postprocessing to the right</a:t>
            </a:r>
          </a:p>
          <a:p>
            <a:endParaRPr lang="en-US" dirty="0"/>
          </a:p>
          <a:p>
            <a:r>
              <a:rPr lang="en-US" dirty="0"/>
              <a:t>The initial data set in as high of a resolution as possible (3MP, the camera is 5MP, but there is not enough memory for that and literally anything else.)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C1B7DF-B7B4-A64A-8FE8-8567A1CBF36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4431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Fun fact: there are about 2,000 lines of code in this project.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C1B7DF-B7B4-A64A-8FE8-8567A1CBF36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1122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This did not work well. Too much branch motion, even if I ignored the Green channel</a:t>
            </a:r>
          </a:p>
          <a:p>
            <a:endParaRPr lang="en-US" dirty="0"/>
          </a:p>
          <a:p>
            <a:r>
              <a:rPr lang="en-US" dirty="0"/>
              <a:t>There are cool things you can do with image diffraction gratings and so on… </a:t>
            </a:r>
          </a:p>
          <a:p>
            <a:r>
              <a:rPr lang="en-US" dirty="0"/>
              <a:t>Tantalizingly close, Showing a bird, squirrel, and wind but…</a:t>
            </a:r>
          </a:p>
          <a:p>
            <a:endParaRPr lang="en-US" dirty="0"/>
          </a:p>
          <a:p>
            <a:r>
              <a:rPr lang="en-US" dirty="0"/>
              <a:t>Lets just capture a lot of images and manually tag them.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 should probably use some sort of Machine Learning to find the objects…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C1B7DF-B7B4-A64A-8FE8-8567A1CBF36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6362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library has demons!</a:t>
            </a:r>
          </a:p>
          <a:p>
            <a:endParaRPr lang="en-US" dirty="0"/>
          </a:p>
          <a:p>
            <a:r>
              <a:rPr lang="en-US" dirty="0"/>
              <a:t>No, not daemons, demons!</a:t>
            </a:r>
          </a:p>
          <a:p>
            <a:endParaRPr lang="en-US" dirty="0"/>
          </a:p>
          <a:p>
            <a:r>
              <a:rPr lang="en-US" dirty="0"/>
              <a:t>There is a lot of potential there, but its just to temperamental.</a:t>
            </a:r>
          </a:p>
          <a:p>
            <a:endParaRPr lang="en-US" dirty="0"/>
          </a:p>
          <a:p>
            <a:r>
              <a:rPr lang="en-US" dirty="0"/>
              <a:t>I would do a make, it would break.</a:t>
            </a:r>
          </a:p>
          <a:p>
            <a:r>
              <a:rPr lang="en-US" dirty="0"/>
              <a:t>Immediately do a make-clean, still broken.</a:t>
            </a:r>
          </a:p>
          <a:p>
            <a:r>
              <a:rPr lang="en-US" dirty="0"/>
              <a:t>Do another make-clean, and it would start working again.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C1B7DF-B7B4-A64A-8FE8-8567A1CBF36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7756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is no way a 96x96 image will work.</a:t>
            </a:r>
          </a:p>
          <a:p>
            <a:r>
              <a:rPr lang="en-US" dirty="0"/>
              <a:t>This is called “Foreshadowing”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SDK was able to use larger images. </a:t>
            </a:r>
          </a:p>
          <a:p>
            <a:endParaRPr lang="en-US" dirty="0"/>
          </a:p>
          <a:p>
            <a:r>
              <a:rPr lang="en-US" dirty="0"/>
              <a:t>Also, had a much richer feature set, including image rotate and flip… I had to dismount, and remount the camera.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C1B7DF-B7B4-A64A-8FE8-8567A1CBF36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8078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9FF561-A4A9-AF75-83AE-4F7A003663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6F92AA-3266-BB77-4EC0-BB566B43F1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7BAD00-3769-2C19-CA9F-5C29397F9D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D4CF9-69A5-BF42-8C54-397E72AD7F6C}" type="datetimeFigureOut">
              <a:rPr lang="en-US" smtClean="0"/>
              <a:t>5/11/24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BED9C6-216E-F110-223A-B0A391296F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B83381-4124-F18B-A0B4-535E1B08DF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15075-C5F9-A84D-8991-AFBB7A2AE3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8720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BB55CC-7FB4-DE98-5E25-08A580653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EA35DF-8EB3-52C4-DAA5-F70A0A2D43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C037D3-58E1-BD85-1CB1-3E16D61E63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D4CF9-69A5-BF42-8C54-397E72AD7F6C}" type="datetimeFigureOut">
              <a:rPr lang="en-US" smtClean="0"/>
              <a:t>5/11/24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8F72B8-BA37-1626-B014-D55FAF69FA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78E302-9D4A-DC0A-340C-5329FE1F3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15075-C5F9-A84D-8991-AFBB7A2AE3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6113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0454D93-028F-C5FF-79AA-1C791FE6904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17547CC-34EC-AFA7-8E40-1C03134DDB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E1D440-1C9D-4975-7471-9D9BB80B94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D4CF9-69A5-BF42-8C54-397E72AD7F6C}" type="datetimeFigureOut">
              <a:rPr lang="en-US" smtClean="0"/>
              <a:t>5/11/24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8A8731-1323-38DA-F7EE-BA78BD87FD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724F7E-16C5-A0CA-CDE5-39361650A0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15075-C5F9-A84D-8991-AFBB7A2AE3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5589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C922CF-E5AB-8C99-22F2-A1E969D54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05D8FC-2707-B865-BE97-78AA22EA88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4DACD2-F593-2214-6871-9381518B2D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D4CF9-69A5-BF42-8C54-397E72AD7F6C}" type="datetimeFigureOut">
              <a:rPr lang="en-US" smtClean="0"/>
              <a:t>5/11/24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6FDDA4-3D4D-D6DF-DBD0-3168D0A03F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F9E1D0-EE65-85F5-B2F1-713923BCC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15075-C5F9-A84D-8991-AFBB7A2AE3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6996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FEF361-2974-A6B0-DDED-23691AFC14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9FC6E4-9CF0-6697-24FF-A67BA9DDFF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6721C6-8DA6-028A-B92D-09E2E44418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D4CF9-69A5-BF42-8C54-397E72AD7F6C}" type="datetimeFigureOut">
              <a:rPr lang="en-US" smtClean="0"/>
              <a:t>5/11/24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D408A4-BCDD-7B16-D012-807F21C532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A0044E-B9A9-AD19-280C-255A9C4096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15075-C5F9-A84D-8991-AFBB7A2AE3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5978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50E8F-FA59-73E8-90AE-7F311EFD25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23983B-A63C-D2BA-172C-7476877DAF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0CB9F2-F211-9A53-DC54-BE28E41004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2FE41F-C02C-8B27-EC99-4793D2A841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D4CF9-69A5-BF42-8C54-397E72AD7F6C}" type="datetimeFigureOut">
              <a:rPr lang="en-US" smtClean="0"/>
              <a:t>5/11/24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912C28-4C90-BDD4-AE51-39EC6E6FD2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C6BC67-DC53-20E4-4318-D4D85A1C90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15075-C5F9-A84D-8991-AFBB7A2AE3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0753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C241F-E007-8905-93F0-1DCAB3EE68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F7B3DB-A112-B86F-882F-AB497FA038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E9DB88-80EF-E3CF-7C20-592897BED9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838C42-EFEC-53F1-89A4-A50A03A12E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B97BF68-E089-6B94-DD9A-330E9593227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D5778D1-F159-34EF-0DF1-9DC8E9E7B6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D4CF9-69A5-BF42-8C54-397E72AD7F6C}" type="datetimeFigureOut">
              <a:rPr lang="en-US" smtClean="0"/>
              <a:t>5/11/24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98822D6-EA23-6B5F-05D0-822B653613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210B9C3-00F7-0CDD-2236-D4A6EEC532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15075-C5F9-A84D-8991-AFBB7A2AE3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7850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40A333-FE09-8B01-CA58-7BE1D3CA6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D0490E-3DFB-C4BF-1843-0DBEABA2F7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D4CF9-69A5-BF42-8C54-397E72AD7F6C}" type="datetimeFigureOut">
              <a:rPr lang="en-US" smtClean="0"/>
              <a:t>5/11/24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1066C4-4C67-0920-9F43-7B74248B8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990A4A-8AA0-9DC1-6F51-CBD9F2E156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15075-C5F9-A84D-8991-AFBB7A2AE3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1357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AF157DE-17BB-FCDF-6ABB-791915C743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D4CF9-69A5-BF42-8C54-397E72AD7F6C}" type="datetimeFigureOut">
              <a:rPr lang="en-US" smtClean="0"/>
              <a:t>5/11/24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96F8D1A-C44B-5AF2-0A2E-7DEA4589CD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1811D0-160C-8317-9253-53E922324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15075-C5F9-A84D-8991-AFBB7A2AE3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053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CC7CC4-E2D5-1B55-7C85-8A2BB1A69C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11DFAF-D1A1-CD08-291C-AA35E2B6EC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9755F0-E76A-0E0B-9659-925311D78E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75604C-F2E7-1F85-C705-E2FECB8447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D4CF9-69A5-BF42-8C54-397E72AD7F6C}" type="datetimeFigureOut">
              <a:rPr lang="en-US" smtClean="0"/>
              <a:t>5/11/24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B9C9ED-9354-69FC-31AB-B1C71477DE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E5501F-94B5-3D62-46CE-FAF2F2E14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15075-C5F9-A84D-8991-AFBB7A2AE3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3984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538CC2-E5E3-B051-63C3-6303285C01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A53BAB1-5D24-0BA4-AE2A-B6A393FFD8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31520E-6696-5458-5339-F2905F2836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403D4B-5C52-47B8-5E83-5D63F8E1C8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D4CF9-69A5-BF42-8C54-397E72AD7F6C}" type="datetimeFigureOut">
              <a:rPr lang="en-US" smtClean="0"/>
              <a:t>5/11/24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6F948E-8AF9-1755-76C1-0336D3B5A6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46CC57-5D71-D225-68B4-0C2864FE8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15075-C5F9-A84D-8991-AFBB7A2AE3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5269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3623ECC-8E36-63B1-3169-830F8468E2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8D2944-D226-EDD7-B80F-AEA3943BA7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D63599-9328-CD0A-7BFA-56B8B737089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D5D4CF9-69A5-BF42-8C54-397E72AD7F6C}" type="datetimeFigureOut">
              <a:rPr lang="en-US" smtClean="0"/>
              <a:t>5/11/24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2955AC-AE55-F5E0-6115-313BB2DD56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4C2047-CC89-0B59-986B-FC22201A9A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2315075-C5F9-A84D-8991-AFBB7A2AE3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76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JPG"/><Relationship Id="rId4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.sony.com/spresense/product-specifications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13" Type="http://schemas.openxmlformats.org/officeDocument/2006/relationships/image" Target="../media/image20.jpeg"/><Relationship Id="rId3" Type="http://schemas.openxmlformats.org/officeDocument/2006/relationships/image" Target="../media/image10.jpeg"/><Relationship Id="rId7" Type="http://schemas.openxmlformats.org/officeDocument/2006/relationships/image" Target="../media/image14.jpeg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11" Type="http://schemas.openxmlformats.org/officeDocument/2006/relationships/image" Target="../media/image18.jpeg"/><Relationship Id="rId5" Type="http://schemas.openxmlformats.org/officeDocument/2006/relationships/image" Target="../media/image12.jpeg"/><Relationship Id="rId10" Type="http://schemas.openxmlformats.org/officeDocument/2006/relationships/image" Target="../media/image17.jpeg"/><Relationship Id="rId4" Type="http://schemas.openxmlformats.org/officeDocument/2006/relationships/image" Target="../media/image11.png"/><Relationship Id="rId9" Type="http://schemas.openxmlformats.org/officeDocument/2006/relationships/image" Target="../media/image1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C138D9-1909-1645-7193-8029585CB5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29230"/>
            <a:ext cx="12192000" cy="1747689"/>
          </a:xfrm>
        </p:spPr>
        <p:txBody>
          <a:bodyPr anchor="ctr">
            <a:noAutofit/>
          </a:bodyPr>
          <a:lstStyle/>
          <a:p>
            <a:r>
              <a:rPr lang="en-US" sz="3600" b="1" dirty="0">
                <a:effectLst/>
                <a:latin typeface="Times New Roman, serif"/>
              </a:rPr>
              <a:t>Machine Learning </a:t>
            </a:r>
            <a:br>
              <a:rPr lang="en-US" sz="3600" b="1" dirty="0">
                <a:effectLst/>
                <a:latin typeface="Times New Roman, serif"/>
              </a:rPr>
            </a:br>
            <a:r>
              <a:rPr lang="en-US" sz="3600" b="1" dirty="0">
                <a:effectLst/>
                <a:latin typeface="Times New Roman, serif"/>
              </a:rPr>
              <a:t>Image Based Pest Species Identification </a:t>
            </a:r>
            <a:br>
              <a:rPr lang="en-US" sz="3600" b="1" dirty="0">
                <a:effectLst/>
                <a:latin typeface="Times New Roman, serif"/>
              </a:rPr>
            </a:br>
            <a:r>
              <a:rPr lang="en-US" sz="3600" b="1" dirty="0">
                <a:effectLst/>
                <a:latin typeface="Times New Roman, serif"/>
              </a:rPr>
              <a:t>For Embedded Systems</a:t>
            </a:r>
            <a:endParaRPr lang="en-US" sz="8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E1E9ED-EDB8-27FA-5C51-DCD81CCEB8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6009944"/>
            <a:ext cx="9144000" cy="553573"/>
          </a:xfrm>
        </p:spPr>
        <p:txBody>
          <a:bodyPr/>
          <a:lstStyle/>
          <a:p>
            <a:r>
              <a:rPr lang="en-US" dirty="0"/>
              <a:t>SFSU ENGR 859 Spring 2024</a:t>
            </a:r>
          </a:p>
        </p:txBody>
      </p:sp>
      <p:pic>
        <p:nvPicPr>
          <p:cNvPr id="4" name="Picture 2" descr="Sub-Branding | Strategic Marketing and Communications">
            <a:extLst>
              <a:ext uri="{FF2B5EF4-FFF2-40B4-BE49-F238E27FC236}">
                <a16:creationId xmlns:a16="http://schemas.microsoft.com/office/drawing/2014/main" id="{E1BB56B0-8DC9-84E4-1801-C41CD6A114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486" y="5945103"/>
            <a:ext cx="2633027" cy="683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9E5C3182-536F-49F6-3993-5BE44DAD4407}"/>
              </a:ext>
            </a:extLst>
          </p:cNvPr>
          <p:cNvSpPr txBox="1">
            <a:spLocks/>
          </p:cNvSpPr>
          <p:nvPr/>
        </p:nvSpPr>
        <p:spPr>
          <a:xfrm>
            <a:off x="938717" y="5326690"/>
            <a:ext cx="10089168" cy="5535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Joshua Mehlman, SFSU ID #903035606, JMehlman@sfsu.edu</a:t>
            </a:r>
          </a:p>
        </p:txBody>
      </p:sp>
      <p:pic>
        <p:nvPicPr>
          <p:cNvPr id="11" name="Picture 10" descr="A squirrel sitting on a bird feeder&#10;&#10;Description automatically generated">
            <a:extLst>
              <a:ext uri="{FF2B5EF4-FFF2-40B4-BE49-F238E27FC236}">
                <a16:creationId xmlns:a16="http://schemas.microsoft.com/office/drawing/2014/main" id="{B65EA2DF-6803-D98E-EA77-CD4BB8525B9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398" t="42702" r="33334" b="23485"/>
          <a:stretch/>
        </p:blipFill>
        <p:spPr>
          <a:xfrm>
            <a:off x="3443363" y="2006600"/>
            <a:ext cx="5305274" cy="3109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9981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68598-4960-941A-5402-B047D3332F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Model Wont Build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D09097-8E76-4215-642F-00EDA3B893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Sony Spresense </a:t>
            </a:r>
            <a:r>
              <a:rPr lang="en-US" dirty="0" err="1"/>
              <a:t>TFLite</a:t>
            </a:r>
            <a:r>
              <a:rPr lang="en-US" dirty="0"/>
              <a:t> Build has no logging.</a:t>
            </a:r>
          </a:p>
          <a:p>
            <a:pPr lvl="1"/>
            <a:r>
              <a:rPr lang="en-US" dirty="0"/>
              <a:t>MIC to the rescue: The MIC Spresense </a:t>
            </a:r>
            <a:r>
              <a:rPr lang="en-US" dirty="0" err="1"/>
              <a:t>TFLite</a:t>
            </a:r>
            <a:r>
              <a:rPr lang="en-US" dirty="0"/>
              <a:t> Build Shows what is missing</a:t>
            </a:r>
          </a:p>
        </p:txBody>
      </p:sp>
      <p:pic>
        <p:nvPicPr>
          <p:cNvPr id="2050" name="Picture 2" descr="German Beer Stein Glass CE Lined at 2 Pints / 1.1ltr">
            <a:extLst>
              <a:ext uri="{FF2B5EF4-FFF2-40B4-BE49-F238E27FC236}">
                <a16:creationId xmlns:a16="http://schemas.microsoft.com/office/drawing/2014/main" id="{E83E4F38-63D2-2382-24F5-B843B027DF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3800" y="681037"/>
            <a:ext cx="6019800" cy="601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F05EBFA-6B5A-BABF-0CC4-D21AC361A0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4590" y="3011170"/>
            <a:ext cx="4965700" cy="290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6308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AA457-9C58-CA44-E4F8-337C171B7C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We have Pipeline! </a:t>
            </a:r>
            <a:br>
              <a:rPr lang="en-US" dirty="0"/>
            </a:br>
            <a:r>
              <a:rPr lang="en-US" sz="3200" dirty="0"/>
              <a:t>Now Build The Model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4AA8B9-0724-5A3F-BCF2-73AD89E4E2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320" y="1564640"/>
            <a:ext cx="11216640" cy="5222239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Next Steps:</a:t>
            </a:r>
          </a:p>
          <a:p>
            <a:pPr lvl="1"/>
            <a:r>
              <a:rPr lang="en-US" dirty="0"/>
              <a:t>Build Model</a:t>
            </a:r>
          </a:p>
          <a:p>
            <a:pPr lvl="1"/>
            <a:r>
              <a:rPr lang="en-US" dirty="0"/>
              <a:t>Capture Many More Images</a:t>
            </a:r>
          </a:p>
          <a:p>
            <a:pPr lvl="1"/>
            <a:r>
              <a:rPr lang="en-US" dirty="0"/>
              <a:t>Tag Images</a:t>
            </a:r>
          </a:p>
          <a:p>
            <a:pPr lvl="1"/>
            <a:r>
              <a:rPr lang="en-US" dirty="0"/>
              <a:t>Train Model</a:t>
            </a:r>
          </a:p>
          <a:p>
            <a:pPr lvl="1"/>
            <a:r>
              <a:rPr lang="en-US" dirty="0"/>
              <a:t>Export Model</a:t>
            </a:r>
          </a:p>
          <a:p>
            <a:pPr lvl="1"/>
            <a:r>
              <a:rPr lang="en-US" dirty="0"/>
              <a:t>Install on Device</a:t>
            </a:r>
          </a:p>
          <a:p>
            <a:r>
              <a:rPr lang="en-US" dirty="0"/>
              <a:t>Start with a full sized leNetV5 with</a:t>
            </a:r>
          </a:p>
          <a:p>
            <a:pPr lvl="1"/>
            <a:r>
              <a:rPr lang="en-US" dirty="0"/>
              <a:t>Input: 2x96x96 Model Size = 480kB</a:t>
            </a:r>
          </a:p>
          <a:p>
            <a:pPr lvl="1"/>
            <a:r>
              <a:rPr lang="en-US" dirty="0"/>
              <a:t>Input: 2x160x120, Model Size = 1MB</a:t>
            </a:r>
          </a:p>
          <a:p>
            <a:r>
              <a:rPr lang="en-US" dirty="0"/>
              <a:t>Image size Max for 480kB model:</a:t>
            </a:r>
          </a:p>
          <a:p>
            <a:pPr lvl="1"/>
            <a:r>
              <a:rPr lang="en-US" dirty="0"/>
              <a:t>Video Stream: 320x240 (QVGA)</a:t>
            </a:r>
          </a:p>
          <a:p>
            <a:pPr lvl="1"/>
            <a:r>
              <a:rPr lang="en-US" dirty="0"/>
              <a:t>Stills: 320x240 (QVGA)</a:t>
            </a:r>
          </a:p>
          <a:p>
            <a:r>
              <a:rPr lang="en-US" dirty="0"/>
              <a:t>Remaining space: ~400kB… Not enough for even 160x120 (QQVGA)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824CC52-E2EC-8CAD-5A04-22B5616B9891}"/>
              </a:ext>
            </a:extLst>
          </p:cNvPr>
          <p:cNvGrpSpPr/>
          <p:nvPr/>
        </p:nvGrpSpPr>
        <p:grpSpPr>
          <a:xfrm>
            <a:off x="1770017" y="1966685"/>
            <a:ext cx="7772400" cy="2052320"/>
            <a:chOff x="2209800" y="2402840"/>
            <a:chExt cx="7772400" cy="205232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620C628-8A97-4255-8BE2-859DA1687E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09800" y="2515496"/>
              <a:ext cx="7772400" cy="1827008"/>
            </a:xfrm>
            <a:prstGeom prst="rect">
              <a:avLst/>
            </a:prstGeom>
          </p:spPr>
        </p:pic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DFB430D5-856E-C93D-C378-A5B26A0A01E8}"/>
                </a:ext>
              </a:extLst>
            </p:cNvPr>
            <p:cNvCxnSpPr/>
            <p:nvPr/>
          </p:nvCxnSpPr>
          <p:spPr>
            <a:xfrm>
              <a:off x="6461760" y="2402840"/>
              <a:ext cx="0" cy="2052320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6579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046123-7A25-66E9-317C-8C10E01028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No Way It Will Work on Full Image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46D343-1C76-184F-0B18-8B0FB6662A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7136" y="1391920"/>
            <a:ext cx="11106664" cy="5283199"/>
          </a:xfrm>
        </p:spPr>
        <p:txBody>
          <a:bodyPr>
            <a:normAutofit/>
          </a:bodyPr>
          <a:lstStyle/>
          <a:p>
            <a:r>
              <a:rPr lang="en-US" dirty="0"/>
              <a:t>Have to go to 96x96 images to fit… </a:t>
            </a:r>
          </a:p>
          <a:p>
            <a:pPr lvl="1"/>
            <a:r>
              <a:rPr lang="en-US" dirty="0"/>
              <a:t>That is small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Crop, not scale</a:t>
            </a:r>
          </a:p>
          <a:p>
            <a:pPr lvl="1"/>
            <a:r>
              <a:rPr lang="en-US" dirty="0"/>
              <a:t>The Spresense Camera Arduino library Can only zoom with:</a:t>
            </a:r>
          </a:p>
          <a:p>
            <a:pPr lvl="2"/>
            <a:r>
              <a:rPr lang="en-US" dirty="0"/>
              <a:t>CAM_IMAGE_PIX_FMT_YUV422</a:t>
            </a:r>
          </a:p>
          <a:p>
            <a:pPr lvl="1"/>
            <a:r>
              <a:rPr lang="en-US" dirty="0"/>
              <a:t>Fun Fact: The only errors the camera seems to know is:</a:t>
            </a:r>
          </a:p>
          <a:p>
            <a:pPr lvl="2"/>
            <a:r>
              <a:rPr lang="en-US" dirty="0"/>
              <a:t>return CAM_ERR_INVALID_PARAM;</a:t>
            </a:r>
          </a:p>
          <a:p>
            <a:pPr lvl="2"/>
            <a:r>
              <a:rPr lang="en-US" dirty="0"/>
              <a:t>return CAM_ERR_NO_MEMORY;</a:t>
            </a:r>
          </a:p>
          <a:p>
            <a:pPr marL="914400" lvl="2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25B56C-B343-538F-A2E5-4A373740AAEE}"/>
              </a:ext>
            </a:extLst>
          </p:cNvPr>
          <p:cNvSpPr txBox="1"/>
          <p:nvPr/>
        </p:nvSpPr>
        <p:spPr>
          <a:xfrm>
            <a:off x="9235440" y="1690687"/>
            <a:ext cx="19232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Put 96x96 images</a:t>
            </a:r>
          </a:p>
          <a:p>
            <a:r>
              <a:rPr lang="en-US" dirty="0">
                <a:solidFill>
                  <a:srgbClr val="FF0000"/>
                </a:solidFill>
              </a:rPr>
              <a:t>Zoom and crop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F985B5-296B-F137-28A1-1306C25F61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8240" y="5379222"/>
            <a:ext cx="4436624" cy="1468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8643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D982C7-FBA2-38F1-C5AD-F70BE80291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840" y="365125"/>
            <a:ext cx="11775440" cy="1325563"/>
          </a:xfrm>
        </p:spPr>
        <p:txBody>
          <a:bodyPr/>
          <a:lstStyle/>
          <a:p>
            <a:pPr algn="ctr"/>
            <a:r>
              <a:rPr lang="en-US" dirty="0"/>
              <a:t>New Plan: Skip Object Detection</a:t>
            </a:r>
            <a:br>
              <a:rPr lang="en-US" dirty="0"/>
            </a:br>
            <a:r>
              <a:rPr lang="en-US" dirty="0"/>
              <a:t>Use Classifier Only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0A988F-BF46-E7E4-62EE-943E007153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Start with a pretrained model, prune and quantization</a:t>
            </a:r>
          </a:p>
          <a:p>
            <a:r>
              <a:rPr lang="en-US" dirty="0"/>
              <a:t>Model List:</a:t>
            </a:r>
          </a:p>
          <a:p>
            <a:r>
              <a:rPr lang="en-US" dirty="0"/>
              <a:t>Size on 96x96:</a:t>
            </a:r>
          </a:p>
          <a:p>
            <a:pPr lvl="1"/>
            <a:r>
              <a:rPr lang="en-US" dirty="0" err="1"/>
              <a:t>AlexNet</a:t>
            </a:r>
            <a:r>
              <a:rPr lang="en-US" dirty="0"/>
              <a:t>: 10MB</a:t>
            </a:r>
          </a:p>
          <a:p>
            <a:pPr lvl="1"/>
            <a:r>
              <a:rPr lang="en-US" dirty="0"/>
              <a:t>MobileNetV3: 6MB</a:t>
            </a:r>
          </a:p>
          <a:p>
            <a:pPr lvl="1"/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D1B74A-E4F3-D382-F347-3E488C7701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2320" y="2741673"/>
            <a:ext cx="6346190" cy="3435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2728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A37CAD0-2B86-017B-79F6-979C751D31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7240" y="1917065"/>
            <a:ext cx="7772400" cy="45017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536D2C4-6FC5-F69C-4341-D26B09B00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Pruned Pre-Trained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A4B97E-259A-D6CF-76AF-B9843FF8F7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4040" y="1337945"/>
            <a:ext cx="10515600" cy="4351338"/>
          </a:xfrm>
        </p:spPr>
        <p:txBody>
          <a:bodyPr/>
          <a:lstStyle/>
          <a:p>
            <a:r>
              <a:rPr lang="en-US" dirty="0"/>
              <a:t>Failed</a:t>
            </a:r>
          </a:p>
          <a:p>
            <a:pPr lvl="1"/>
            <a:r>
              <a:rPr lang="en-US" dirty="0"/>
              <a:t>Failed</a:t>
            </a:r>
          </a:p>
          <a:p>
            <a:pPr lvl="2"/>
            <a:r>
              <a:rPr lang="en-US" dirty="0"/>
              <a:t>Failed</a:t>
            </a:r>
          </a:p>
          <a:p>
            <a:pPr lvl="3"/>
            <a:r>
              <a:rPr lang="en-US" dirty="0"/>
              <a:t>Failed</a:t>
            </a:r>
          </a:p>
          <a:p>
            <a:pPr lvl="4"/>
            <a:r>
              <a:rPr lang="en-US" dirty="0"/>
              <a:t>What am I missing???</a:t>
            </a:r>
          </a:p>
        </p:txBody>
      </p:sp>
      <p:pic>
        <p:nvPicPr>
          <p:cNvPr id="4" name="Picture 2" descr="German Beer Stein Glass CE Lined at 2 Pints / 1.1ltr">
            <a:extLst>
              <a:ext uri="{FF2B5EF4-FFF2-40B4-BE49-F238E27FC236}">
                <a16:creationId xmlns:a16="http://schemas.microsoft.com/office/drawing/2014/main" id="{F8C7A441-6B31-156A-6816-02BD826CC4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89640" y="838200"/>
            <a:ext cx="6019800" cy="601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75977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54C04A-CAF5-EF89-AFB0-F638F1893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New Plan: </a:t>
            </a:r>
            <a:br>
              <a:rPr lang="en-US" dirty="0"/>
            </a:br>
            <a:r>
              <a:rPr lang="en-US" dirty="0"/>
              <a:t>Build and Train  Model From Scratch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DFE2A4-58A4-1110-6B01-1D9201E411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r>
              <a:rPr lang="en-US" dirty="0"/>
              <a:t>Continue using the LeNetV5</a:t>
            </a:r>
          </a:p>
          <a:p>
            <a:r>
              <a:rPr lang="en-US" dirty="0"/>
              <a:t>I have a good understanding of how to train</a:t>
            </a:r>
          </a:p>
          <a:p>
            <a:r>
              <a:rPr lang="en-US" dirty="0"/>
              <a:t>Got good results, and was fast on Fashion MNIST</a:t>
            </a:r>
          </a:p>
          <a:p>
            <a:endParaRPr lang="en-US" dirty="0"/>
          </a:p>
          <a:p>
            <a:r>
              <a:rPr lang="en-US" dirty="0"/>
              <a:t>Once that is working, move to the more complex MobilNetV1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40014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A blue squares with white text&#10;&#10;Description automatically generated">
            <a:extLst>
              <a:ext uri="{FF2B5EF4-FFF2-40B4-BE49-F238E27FC236}">
                <a16:creationId xmlns:a16="http://schemas.microsoft.com/office/drawing/2014/main" id="{8F97F1B6-CAEE-7E33-7702-AADC29EE04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177" y="2701409"/>
            <a:ext cx="4872431" cy="36543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FF9B69C-D64D-F80D-0F69-82791DBC48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Not Enough Images (Too Many Empty)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A9306A-70C1-0502-2901-B652C99702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5999" y="1263702"/>
            <a:ext cx="7393578" cy="61361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/>
              <a:t>Every Squirrel and Bird: Rotate, Permute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D8BE89-8704-AE4B-240D-FF5E4EA044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2937" y="3469208"/>
            <a:ext cx="2032000" cy="1524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A015202-FBFF-F77B-2222-8FDC14ED39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12937" y="5089820"/>
            <a:ext cx="2032000" cy="1524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1F6354F-AA69-8A89-11A8-CAAE3D1B1E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12937" y="1830807"/>
            <a:ext cx="2032000" cy="1524000"/>
          </a:xfrm>
          <a:prstGeom prst="rect">
            <a:avLst/>
          </a:prstGeom>
        </p:spPr>
      </p:pic>
      <p:pic>
        <p:nvPicPr>
          <p:cNvPr id="14" name="Picture 13" descr="A blue square with white text&#10;&#10;Description automatically generated">
            <a:extLst>
              <a:ext uri="{FF2B5EF4-FFF2-40B4-BE49-F238E27FC236}">
                <a16:creationId xmlns:a16="http://schemas.microsoft.com/office/drawing/2014/main" id="{27DAACBD-37C9-B212-6B54-EDA6D7CCC6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69410" y="2625974"/>
            <a:ext cx="5073592" cy="380519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486D951-E72B-E741-5851-44166A3249EF}"/>
              </a:ext>
            </a:extLst>
          </p:cNvPr>
          <p:cNvSpPr txBox="1"/>
          <p:nvPr/>
        </p:nvSpPr>
        <p:spPr>
          <a:xfrm>
            <a:off x="1254035" y="2331743"/>
            <a:ext cx="22627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Train On Tagged Data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3C74354-3C18-2612-2072-8DD99680675D}"/>
              </a:ext>
            </a:extLst>
          </p:cNvPr>
          <p:cNvSpPr txBox="1"/>
          <p:nvPr/>
        </p:nvSpPr>
        <p:spPr>
          <a:xfrm>
            <a:off x="8180709" y="2331743"/>
            <a:ext cx="2770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After Image Augmentation</a:t>
            </a:r>
          </a:p>
        </p:txBody>
      </p:sp>
    </p:spTree>
    <p:extLst>
      <p:ext uri="{BB962C8B-B14F-4D97-AF65-F5344CB8AC3E}">
        <p14:creationId xmlns:p14="http://schemas.microsoft.com/office/powerpoint/2010/main" val="15983092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213596-164A-4FB0-599A-C1B21853A7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Run Real data</a:t>
            </a:r>
            <a:br>
              <a:rPr lang="en-US" dirty="0"/>
            </a:br>
            <a:r>
              <a:rPr lang="en-US" dirty="0"/>
              <a:t>(AKA: And My Troubles Began)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BB1ED1-6716-CCA3-4E24-1FF107F265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558641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Once the model was installed the results were the same every image</a:t>
            </a:r>
          </a:p>
          <a:p>
            <a:r>
              <a:rPr lang="en-US" dirty="0"/>
              <a:t>Swap the bit order in the training images</a:t>
            </a:r>
          </a:p>
          <a:p>
            <a:pPr lvl="1"/>
            <a:r>
              <a:rPr lang="en-US" dirty="0"/>
              <a:t>Variation, but nonsense results</a:t>
            </a:r>
          </a:p>
          <a:p>
            <a:r>
              <a:rPr lang="en-US" dirty="0"/>
              <a:t>Run the </a:t>
            </a:r>
            <a:r>
              <a:rPr lang="en-US" dirty="0" err="1"/>
              <a:t>TFLite</a:t>
            </a:r>
            <a:r>
              <a:rPr lang="en-US" dirty="0"/>
              <a:t> Model</a:t>
            </a:r>
          </a:p>
          <a:p>
            <a:pPr lvl="1"/>
            <a:r>
              <a:rPr lang="en-US" dirty="0"/>
              <a:t> Gives good results: Replace </a:t>
            </a:r>
            <a:r>
              <a:rPr lang="en-US" dirty="0" err="1"/>
              <a:t>Onxx-Tensorflow</a:t>
            </a:r>
            <a:r>
              <a:rPr lang="en-US" dirty="0"/>
              <a:t> with onnx2tf</a:t>
            </a:r>
          </a:p>
          <a:p>
            <a:r>
              <a:rPr lang="en-US" dirty="0"/>
              <a:t>Run on board:  Every image the same</a:t>
            </a:r>
          </a:p>
          <a:p>
            <a:r>
              <a:rPr lang="en-US" dirty="0"/>
              <a:t>Wake up in the middle of the night, the memory must be off</a:t>
            </a:r>
          </a:p>
          <a:p>
            <a:pPr lvl="1"/>
            <a:r>
              <a:rPr lang="en-US" dirty="0"/>
              <a:t>Increase the Arena size, and don’t let the camera run time run.</a:t>
            </a:r>
          </a:p>
          <a:p>
            <a:pPr lvl="2"/>
            <a:r>
              <a:rPr lang="en-US" sz="2400" dirty="0"/>
              <a:t>Variation!!</a:t>
            </a:r>
          </a:p>
          <a:p>
            <a:endParaRPr lang="en-US" dirty="0"/>
          </a:p>
          <a:p>
            <a:r>
              <a:rPr lang="en-US" dirty="0"/>
              <a:t>Put the model into play the next morning: Every image the same results.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71844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262EED-995A-95E0-B237-5F54EF83A7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6120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At night it works, but in the daytime it doesn’t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EB37D29E-AEA8-2B16-6904-CE56432718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300" b="62473"/>
          <a:stretch/>
        </p:blipFill>
        <p:spPr bwMode="auto">
          <a:xfrm>
            <a:off x="1739538" y="1771128"/>
            <a:ext cx="3433354" cy="2306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7C26A80-0EAB-A847-8A7B-C400848B52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6778" y="1959405"/>
            <a:ext cx="3987800" cy="1930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6EF8338-9B6B-9F6C-91B7-A188C3719D50}"/>
              </a:ext>
            </a:extLst>
          </p:cNvPr>
          <p:cNvSpPr txBox="1"/>
          <p:nvPr/>
        </p:nvSpPr>
        <p:spPr>
          <a:xfrm>
            <a:off x="1946442" y="4078083"/>
            <a:ext cx="3019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 Directly From Camera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EF5844-D816-7A99-6F3B-EDDC232BFFA1}"/>
              </a:ext>
            </a:extLst>
          </p:cNvPr>
          <p:cNvSpPr txBox="1"/>
          <p:nvPr/>
        </p:nvSpPr>
        <p:spPr>
          <a:xfrm>
            <a:off x="6753497" y="4078083"/>
            <a:ext cx="33956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 Directly From </a:t>
            </a:r>
            <a:r>
              <a:rPr lang="en-US" dirty="0" err="1"/>
              <a:t>DataLoader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17119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40A10-265B-8EF3-20DB-ED6F63F231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0441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… Still Every Image the Same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BB2F4C-73A8-B8B4-B7C3-532A201869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67097"/>
            <a:ext cx="10515600" cy="5433740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Still no joy. ARRRRGH!</a:t>
            </a:r>
          </a:p>
          <a:p>
            <a:r>
              <a:rPr lang="en-US" dirty="0"/>
              <a:t>Go for a run, clear my head</a:t>
            </a:r>
          </a:p>
          <a:p>
            <a:r>
              <a:rPr lang="en-US" dirty="0"/>
              <a:t>When I get back</a:t>
            </a:r>
          </a:p>
          <a:p>
            <a:pPr lvl="1"/>
            <a:r>
              <a:rPr lang="en-US" dirty="0"/>
              <a:t>Run the pipeline from the beginning</a:t>
            </a:r>
          </a:p>
          <a:p>
            <a:pPr lvl="1"/>
            <a:r>
              <a:rPr lang="en-US" dirty="0"/>
              <a:t>Different Results!! … But non-sensical</a:t>
            </a:r>
          </a:p>
          <a:p>
            <a:endParaRPr lang="en-US" dirty="0"/>
          </a:p>
          <a:p>
            <a:r>
              <a:rPr lang="en-US" dirty="0"/>
              <a:t>Swap the byte order on the training data</a:t>
            </a:r>
          </a:p>
        </p:txBody>
      </p:sp>
      <p:pic>
        <p:nvPicPr>
          <p:cNvPr id="4" name="Picture 2" descr="celebration time | Champagne birthday, Champagne images, Champagne">
            <a:extLst>
              <a:ext uri="{FF2B5EF4-FFF2-40B4-BE49-F238E27FC236}">
                <a16:creationId xmlns:a16="http://schemas.microsoft.com/office/drawing/2014/main" id="{7F20FEDE-FC60-4380-0554-57AC4476A3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6984" y="681037"/>
            <a:ext cx="6019800" cy="601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0311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BBD15E-E26F-E96A-118B-2FFC5D62C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738" y="250031"/>
            <a:ext cx="7117080" cy="1325563"/>
          </a:xfrm>
        </p:spPr>
        <p:txBody>
          <a:bodyPr/>
          <a:lstStyle/>
          <a:p>
            <a:pPr algn="ctr"/>
            <a:r>
              <a:rPr lang="en-US" dirty="0"/>
              <a:t>Pest Species Identification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5D54C5-2B65-01D5-7027-BC5612B14B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040" y="1656080"/>
            <a:ext cx="7416800" cy="4951889"/>
          </a:xfrm>
        </p:spPr>
        <p:txBody>
          <a:bodyPr/>
          <a:lstStyle/>
          <a:p>
            <a:r>
              <a:rPr lang="en-US" dirty="0"/>
              <a:t>Use Real Time Camera Data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The target species:</a:t>
            </a:r>
          </a:p>
          <a:p>
            <a:pPr lvl="1"/>
            <a:r>
              <a:rPr lang="en-US" dirty="0"/>
              <a:t>Eastern Fox Squirrel</a:t>
            </a:r>
          </a:p>
          <a:p>
            <a:pPr lvl="1"/>
            <a:r>
              <a:rPr lang="en-US" dirty="0"/>
              <a:t>Any bird</a:t>
            </a:r>
          </a:p>
          <a:p>
            <a:endParaRPr lang="en-US" dirty="0"/>
          </a:p>
          <a:p>
            <a:r>
              <a:rPr lang="en-US" dirty="0"/>
              <a:t>Running on Sony Spresense Microcontroller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3C5E98-9467-E74E-3F19-A04A798C1C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8723" y="0"/>
            <a:ext cx="41532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2414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227C7E-DB7A-601D-2284-1CDEB9A0C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It Works!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F35F4C-5B4A-7AFC-0E50-98D1020891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4960" y="1825625"/>
            <a:ext cx="11440160" cy="419925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Time train for real.</a:t>
            </a:r>
          </a:p>
          <a:p>
            <a:pPr lvl="1"/>
            <a:r>
              <a:rPr lang="en-US" dirty="0"/>
              <a:t>Gather All the images. </a:t>
            </a:r>
          </a:p>
          <a:p>
            <a:pPr lvl="1"/>
            <a:r>
              <a:rPr lang="en-US" dirty="0"/>
              <a:t>Set the model to save when it has a squirrel or a bird</a:t>
            </a:r>
          </a:p>
          <a:p>
            <a:pPr lvl="1"/>
            <a:r>
              <a:rPr lang="en-US" dirty="0"/>
              <a:t>Manually tag, using false positives in the “Empty” set</a:t>
            </a:r>
          </a:p>
          <a:p>
            <a:r>
              <a:rPr lang="en-US" dirty="0"/>
              <a:t>Switch to a faster MobileNetV5</a:t>
            </a:r>
          </a:p>
          <a:p>
            <a:pPr lvl="1"/>
            <a:r>
              <a:rPr lang="en-US" dirty="0"/>
              <a:t>Get model small enough to fit on Spresense</a:t>
            </a:r>
          </a:p>
          <a:p>
            <a:pPr lvl="1"/>
            <a:r>
              <a:rPr lang="en-US" dirty="0"/>
              <a:t>Iterate on the training and Hyperparameters</a:t>
            </a:r>
          </a:p>
          <a:p>
            <a:r>
              <a:rPr lang="en-US" dirty="0"/>
              <a:t>Analyze data</a:t>
            </a:r>
          </a:p>
          <a:p>
            <a:r>
              <a:rPr lang="en-US" dirty="0"/>
              <a:t>Write Presentation</a:t>
            </a:r>
          </a:p>
          <a:p>
            <a:r>
              <a:rPr lang="en-US" dirty="0"/>
              <a:t>Practice Presentation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782CEA-42F2-6F86-C004-4CDE0360502A}"/>
              </a:ext>
            </a:extLst>
          </p:cNvPr>
          <p:cNvGrpSpPr>
            <a:grpSpLocks noChangeAspect="1"/>
          </p:cNvGrpSpPr>
          <p:nvPr/>
        </p:nvGrpSpPr>
        <p:grpSpPr>
          <a:xfrm>
            <a:off x="8033927" y="3150235"/>
            <a:ext cx="11729906" cy="3342640"/>
            <a:chOff x="2138680" y="3911600"/>
            <a:chExt cx="7772400" cy="221488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D79473A-5683-65E6-4089-34F6A37D154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38680" y="4101987"/>
              <a:ext cx="7772400" cy="1827008"/>
            </a:xfrm>
            <a:prstGeom prst="rect">
              <a:avLst/>
            </a:prstGeom>
          </p:spPr>
        </p:pic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598AFEBB-6D00-1333-1BF1-E4A35D31C7B4}"/>
                </a:ext>
              </a:extLst>
            </p:cNvPr>
            <p:cNvCxnSpPr/>
            <p:nvPr/>
          </p:nvCxnSpPr>
          <p:spPr>
            <a:xfrm>
              <a:off x="7630160" y="3911600"/>
              <a:ext cx="0" cy="2214880"/>
            </a:xfrm>
            <a:prstGeom prst="line">
              <a:avLst/>
            </a:prstGeom>
            <a:ln w="6032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29286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chart with numbers and a yellow square&#10;&#10;Description automatically generated">
            <a:extLst>
              <a:ext uri="{FF2B5EF4-FFF2-40B4-BE49-F238E27FC236}">
                <a16:creationId xmlns:a16="http://schemas.microsoft.com/office/drawing/2014/main" id="{1278F2E0-4474-FEA5-6880-1D9F2C0999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502" y="2029466"/>
            <a:ext cx="5842000" cy="4381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F59E5BA-31A1-320A-FDBC-97A68808A9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772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New Plan: Run With What I Have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C283C2-0622-FFC2-29BC-84DF3DF991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16259" y="1566154"/>
            <a:ext cx="4478383" cy="92662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Data run on real-time: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F8448F-516A-9D7E-CBAE-8DAFBB9B08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6461" y="2545718"/>
            <a:ext cx="2285917" cy="359478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0762E1B-AC6E-730B-9B80-29CBCF32E4FB}"/>
              </a:ext>
            </a:extLst>
          </p:cNvPr>
          <p:cNvSpPr txBox="1"/>
          <p:nvPr/>
        </p:nvSpPr>
        <p:spPr>
          <a:xfrm>
            <a:off x="6562838" y="1569451"/>
            <a:ext cx="23931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Incorrectly Predicted</a:t>
            </a:r>
          </a:p>
          <a:p>
            <a:pPr algn="ctr"/>
            <a:r>
              <a:rPr lang="en-US" dirty="0"/>
              <a:t>Image of a Bird</a:t>
            </a:r>
          </a:p>
          <a:p>
            <a:pPr algn="ctr"/>
            <a:r>
              <a:rPr lang="en-US" dirty="0"/>
              <a:t>(Empty)</a:t>
            </a:r>
          </a:p>
        </p:txBody>
      </p:sp>
      <p:pic>
        <p:nvPicPr>
          <p:cNvPr id="9" name="Picture 8" descr="A tree with light bulbs from it&#10;&#10;Description automatically generated">
            <a:extLst>
              <a:ext uri="{FF2B5EF4-FFF2-40B4-BE49-F238E27FC236}">
                <a16:creationId xmlns:a16="http://schemas.microsoft.com/office/drawing/2014/main" id="{4681AF3F-8892-875C-8646-AB6183FB386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7479" t="25212" r="39004" b="32589"/>
          <a:stretch/>
        </p:blipFill>
        <p:spPr>
          <a:xfrm>
            <a:off x="9039497" y="2545718"/>
            <a:ext cx="2671028" cy="359478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247F387-ED5B-5799-99AE-8C616A8304D1}"/>
              </a:ext>
            </a:extLst>
          </p:cNvPr>
          <p:cNvSpPr txBox="1"/>
          <p:nvPr/>
        </p:nvSpPr>
        <p:spPr>
          <a:xfrm>
            <a:off x="8993337" y="1706301"/>
            <a:ext cx="23931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Correctly Predicted</a:t>
            </a:r>
          </a:p>
          <a:p>
            <a:pPr algn="ctr"/>
            <a:r>
              <a:rPr lang="en-US" dirty="0"/>
              <a:t>Image of a Bird</a:t>
            </a:r>
          </a:p>
        </p:txBody>
      </p:sp>
    </p:spTree>
    <p:extLst>
      <p:ext uri="{BB962C8B-B14F-4D97-AF65-F5344CB8AC3E}">
        <p14:creationId xmlns:p14="http://schemas.microsoft.com/office/powerpoint/2010/main" val="20792232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38B435-31AD-2862-6F1D-A6AACD927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Re-Train on Larger Dataset</a:t>
            </a:r>
          </a:p>
        </p:txBody>
      </p:sp>
      <p:pic>
        <p:nvPicPr>
          <p:cNvPr id="5" name="Picture 4" descr="A blue squares with white text&#10;&#10;Description automatically generated">
            <a:extLst>
              <a:ext uri="{FF2B5EF4-FFF2-40B4-BE49-F238E27FC236}">
                <a16:creationId xmlns:a16="http://schemas.microsoft.com/office/drawing/2014/main" id="{4581F878-1FC1-3632-ED0B-BF50BE134C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0" y="1969770"/>
            <a:ext cx="5842000" cy="4381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01E1FF4-28F0-B38D-C901-801C8840C326}"/>
              </a:ext>
            </a:extLst>
          </p:cNvPr>
          <p:cNvSpPr txBox="1"/>
          <p:nvPr/>
        </p:nvSpPr>
        <p:spPr>
          <a:xfrm>
            <a:off x="2154880" y="1785104"/>
            <a:ext cx="2040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Training Validation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28AD714-B99D-F154-CEB0-796236CDCE0D}"/>
              </a:ext>
            </a:extLst>
          </p:cNvPr>
          <p:cNvSpPr txBox="1"/>
          <p:nvPr/>
        </p:nvSpPr>
        <p:spPr>
          <a:xfrm>
            <a:off x="7994468" y="3840718"/>
            <a:ext cx="1715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Run in progress</a:t>
            </a:r>
          </a:p>
        </p:txBody>
      </p:sp>
    </p:spTree>
    <p:extLst>
      <p:ext uri="{BB962C8B-B14F-4D97-AF65-F5344CB8AC3E}">
        <p14:creationId xmlns:p14="http://schemas.microsoft.com/office/powerpoint/2010/main" val="1480694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BA7574-B3E1-0515-D17D-01CE1000C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18F8F8-64D1-7C0D-4EB5-A458EFB027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endParaRPr lang="en-US" dirty="0">
              <a:hlinkClick r:id="rId2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1800" dirty="0">
                <a:effectLst/>
              </a:rPr>
              <a:t>Krause, S. K., </a:t>
            </a:r>
            <a:r>
              <a:rPr lang="en-US" sz="1800" dirty="0" err="1">
                <a:effectLst/>
              </a:rPr>
              <a:t>Kelt</a:t>
            </a:r>
            <a:r>
              <a:rPr lang="en-US" sz="1800" dirty="0">
                <a:effectLst/>
              </a:rPr>
              <a:t>, D. A., &amp; Van </a:t>
            </a:r>
            <a:r>
              <a:rPr lang="en-US" sz="1800" dirty="0" err="1">
                <a:effectLst/>
              </a:rPr>
              <a:t>Vuren</a:t>
            </a:r>
            <a:r>
              <a:rPr lang="en-US" sz="1800" dirty="0">
                <a:effectLst/>
              </a:rPr>
              <a:t>, D. H. (2010). Invasion, damage, and control options for eastern fox squirrels. In </a:t>
            </a:r>
            <a:r>
              <a:rPr lang="en-US" sz="1800" i="1" dirty="0">
                <a:effectLst/>
              </a:rPr>
              <a:t>Proceedings of the Vertebrate Pest Conference</a:t>
            </a:r>
            <a:r>
              <a:rPr lang="en-US" sz="1800" dirty="0">
                <a:effectLst/>
              </a:rPr>
              <a:t> (Vol. 24, No. 24).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800" dirty="0">
                <a:hlinkClick r:id="rId2"/>
              </a:rPr>
              <a:t>https://developer.sony.com/spresense/product-specifications</a:t>
            </a:r>
            <a:endParaRPr lang="en-US" sz="1800" dirty="0"/>
          </a:p>
          <a:p>
            <a:pPr marL="514350" indent="-514350">
              <a:buFont typeface="+mj-lt"/>
              <a:buAutoNum type="arabicPeriod"/>
            </a:pPr>
            <a:r>
              <a:rPr lang="en-US" sz="1800" b="0" dirty="0">
                <a:effectLst/>
                <a:latin typeface="Times New Roman, serif"/>
              </a:rPr>
              <a:t>Singla, N. (2014). Motion detection based on frame difference method. </a:t>
            </a:r>
            <a:r>
              <a:rPr lang="en-US" sz="1800" b="0" i="1" dirty="0">
                <a:effectLst/>
                <a:latin typeface="Times New Roman, serif"/>
              </a:rPr>
              <a:t>International Journal of Information &amp; Computation Technology</a:t>
            </a:r>
            <a:r>
              <a:rPr lang="en-US" sz="1800" b="0" dirty="0">
                <a:effectLst/>
                <a:latin typeface="Times New Roman, serif"/>
              </a:rPr>
              <a:t>, </a:t>
            </a:r>
            <a:r>
              <a:rPr lang="en-US" sz="1800" b="0" i="1" dirty="0">
                <a:effectLst/>
                <a:latin typeface="Times New Roman, serif"/>
              </a:rPr>
              <a:t>4</a:t>
            </a:r>
            <a:r>
              <a:rPr lang="en-US" sz="1800" b="0" dirty="0">
                <a:effectLst/>
                <a:latin typeface="Times New Roman, serif"/>
              </a:rPr>
              <a:t>(15), 1559-1565.</a:t>
            </a:r>
            <a:endParaRPr lang="en-US" sz="1200" b="0" dirty="0">
              <a:latin typeface="Times New Roman, serif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1800" dirty="0" err="1"/>
              <a:t>LeCun</a:t>
            </a:r>
            <a:r>
              <a:rPr lang="en-US" sz="1800" dirty="0"/>
              <a:t>, Y., </a:t>
            </a:r>
            <a:r>
              <a:rPr lang="en-US" sz="1800" dirty="0" err="1"/>
              <a:t>Boser</a:t>
            </a:r>
            <a:r>
              <a:rPr lang="en-US" sz="1800" dirty="0"/>
              <a:t>, B., </a:t>
            </a:r>
            <a:r>
              <a:rPr lang="en-US" sz="1800" dirty="0" err="1"/>
              <a:t>Denker</a:t>
            </a:r>
            <a:r>
              <a:rPr lang="en-US" sz="1800" dirty="0"/>
              <a:t>, J. S., Henderson, D., Howard, R. E., Hubbard, W., &amp; </a:t>
            </a:r>
            <a:r>
              <a:rPr lang="en-US" sz="1800" dirty="0" err="1"/>
              <a:t>Jackel</a:t>
            </a:r>
            <a:r>
              <a:rPr lang="en-US" sz="1800" dirty="0"/>
              <a:t>, L. D. (1989). Backpropagation applied to handwritten zip code recognition. Neural computation, 1(4), 541-551.</a:t>
            </a:r>
          </a:p>
        </p:txBody>
      </p:sp>
    </p:spTree>
    <p:extLst>
      <p:ext uri="{BB962C8B-B14F-4D97-AF65-F5344CB8AC3E}">
        <p14:creationId xmlns:p14="http://schemas.microsoft.com/office/powerpoint/2010/main" val="32885788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1DC948-C3E8-9DC5-04E1-5C91AD369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997745"/>
          </a:xfrm>
        </p:spPr>
        <p:txBody>
          <a:bodyPr/>
          <a:lstStyle/>
          <a:p>
            <a:pPr algn="ctr"/>
            <a:r>
              <a:rPr lang="en-US" dirty="0"/>
              <a:t>Hardware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888209-D032-6903-F847-C84BE71B91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16000"/>
            <a:ext cx="10515600" cy="5610385"/>
          </a:xfrm>
        </p:spPr>
        <p:txBody>
          <a:bodyPr>
            <a:normAutofit lnSpcReduction="10000"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Microcontroller</a:t>
            </a:r>
            <a:r>
              <a:rPr lang="en-US" baseline="30000" dirty="0"/>
              <a:t>[1]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ARM Cortex-M4F @ 156 MHz</a:t>
            </a:r>
          </a:p>
          <a:p>
            <a:pPr lvl="1"/>
            <a:r>
              <a:rPr lang="en-US" dirty="0"/>
              <a:t>SRAM: 1.5MB</a:t>
            </a:r>
          </a:p>
          <a:p>
            <a:r>
              <a:rPr lang="en-US" dirty="0"/>
              <a:t>Expansion Board</a:t>
            </a:r>
          </a:p>
          <a:p>
            <a:pPr lvl="1"/>
            <a:r>
              <a:rPr lang="en-US" dirty="0"/>
              <a:t>SD Memory Card Slot</a:t>
            </a:r>
          </a:p>
          <a:p>
            <a:r>
              <a:rPr lang="en-US" dirty="0"/>
              <a:t>Camera </a:t>
            </a:r>
          </a:p>
          <a:p>
            <a:pPr lvl="1"/>
            <a:r>
              <a:rPr lang="en-US" dirty="0"/>
              <a:t>Image Transfer: CMOS 8-Bit Parallel</a:t>
            </a:r>
          </a:p>
          <a:p>
            <a:pPr lvl="1"/>
            <a:r>
              <a:rPr lang="en-US" dirty="0"/>
              <a:t>Control interface: I2C</a:t>
            </a:r>
          </a:p>
          <a:p>
            <a:pPr lvl="1"/>
            <a:r>
              <a:rPr lang="en-US" dirty="0"/>
              <a:t>Sensor: 2,608x 1,960 (~5 M pixel)</a:t>
            </a:r>
          </a:p>
          <a:p>
            <a:pPr lvl="1"/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7F7134A-8717-274A-A597-E34D25F0CD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5202762"/>
              </p:ext>
            </p:extLst>
          </p:nvPr>
        </p:nvGraphicFramePr>
        <p:xfrm>
          <a:off x="1600199" y="1325721"/>
          <a:ext cx="4495801" cy="1474282"/>
        </p:xfrm>
        <a:graphic>
          <a:graphicData uri="http://schemas.openxmlformats.org/drawingml/2006/table">
            <a:tbl>
              <a:tblPr/>
              <a:tblGrid>
                <a:gridCol w="1576056">
                  <a:extLst>
                    <a:ext uri="{9D8B030D-6E8A-4147-A177-3AD203B41FA5}">
                      <a16:colId xmlns:a16="http://schemas.microsoft.com/office/drawing/2014/main" val="3660522799"/>
                    </a:ext>
                  </a:extLst>
                </a:gridCol>
                <a:gridCol w="2222643">
                  <a:extLst>
                    <a:ext uri="{9D8B030D-6E8A-4147-A177-3AD203B41FA5}">
                      <a16:colId xmlns:a16="http://schemas.microsoft.com/office/drawing/2014/main" val="1582816552"/>
                    </a:ext>
                  </a:extLst>
                </a:gridCol>
                <a:gridCol w="697102">
                  <a:extLst>
                    <a:ext uri="{9D8B030D-6E8A-4147-A177-3AD203B41FA5}">
                      <a16:colId xmlns:a16="http://schemas.microsoft.com/office/drawing/2014/main" val="288683890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  <a:spcAft>
                          <a:spcPts val="720"/>
                        </a:spcAft>
                      </a:pPr>
                      <a:r>
                        <a:rPr lang="en-US" sz="1100" dirty="0">
                          <a:effectLst/>
                          <a:latin typeface="Times New Roman, serif"/>
                        </a:rPr>
                        <a:t>Component</a:t>
                      </a:r>
                      <a:endParaRPr lang="en-US" dirty="0">
                        <a:effectLst/>
                      </a:endParaRPr>
                    </a:p>
                  </a:txBody>
                  <a:tcPr marL="36576" marR="38100" marT="36576" marB="3657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720"/>
                        </a:spcAft>
                      </a:pPr>
                      <a:r>
                        <a:rPr lang="en-US" sz="1100">
                          <a:effectLst/>
                          <a:latin typeface="Times New Roman, serif"/>
                        </a:rPr>
                        <a:t>Model</a:t>
                      </a:r>
                      <a:endParaRPr lang="en-US">
                        <a:effectLst/>
                      </a:endParaRPr>
                    </a:p>
                  </a:txBody>
                  <a:tcPr marL="36576" marR="38100" marT="36576" marB="3657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720"/>
                        </a:spcAft>
                      </a:pPr>
                      <a:r>
                        <a:rPr lang="en-US" sz="1100">
                          <a:effectLst/>
                          <a:latin typeface="Times New Roman, serif"/>
                        </a:rPr>
                        <a:t>Price</a:t>
                      </a:r>
                      <a:endParaRPr lang="en-US">
                        <a:effectLst/>
                      </a:endParaRPr>
                    </a:p>
                  </a:txBody>
                  <a:tcPr marL="36576" marR="36576" marT="36576" marB="3657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430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  <a:spcAft>
                          <a:spcPts val="720"/>
                        </a:spcAft>
                      </a:pPr>
                      <a:r>
                        <a:rPr lang="en-US" sz="1100">
                          <a:effectLst/>
                          <a:latin typeface="Times New Roman, serif"/>
                        </a:rPr>
                        <a:t>Single Board Copmputer</a:t>
                      </a:r>
                      <a:endParaRPr lang="en-US">
                        <a:effectLst/>
                      </a:endParaRPr>
                    </a:p>
                  </a:txBody>
                  <a:tcPr marL="36576" marR="38100" marT="38100" marB="3657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720"/>
                        </a:spcAft>
                      </a:pPr>
                      <a:r>
                        <a:rPr lang="en-US" sz="1100">
                          <a:effectLst/>
                          <a:latin typeface="Times New Roman, serif"/>
                        </a:rPr>
                        <a:t>Sony Spresense CXD5602</a:t>
                      </a:r>
                      <a:endParaRPr lang="en-US">
                        <a:effectLst/>
                      </a:endParaRPr>
                    </a:p>
                  </a:txBody>
                  <a:tcPr marL="36576" marR="38100" marT="38100" marB="3657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720"/>
                        </a:spcAft>
                      </a:pPr>
                      <a:r>
                        <a:rPr lang="en-US" sz="1100">
                          <a:effectLst/>
                          <a:latin typeface="Times New Roman, serif"/>
                        </a:rPr>
                        <a:t>$65</a:t>
                      </a:r>
                      <a:endParaRPr lang="en-US">
                        <a:effectLst/>
                      </a:endParaRPr>
                    </a:p>
                  </a:txBody>
                  <a:tcPr marL="36576" marR="36576" marT="38100" marB="3657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23969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  <a:spcAft>
                          <a:spcPts val="720"/>
                        </a:spcAft>
                      </a:pPr>
                      <a:r>
                        <a:rPr lang="en-US" sz="1100">
                          <a:effectLst/>
                          <a:latin typeface="Times New Roman, serif"/>
                        </a:rPr>
                        <a:t>Computer Storage Board</a:t>
                      </a:r>
                      <a:endParaRPr lang="en-US">
                        <a:effectLst/>
                      </a:endParaRPr>
                    </a:p>
                  </a:txBody>
                  <a:tcPr marL="36576" marR="38100" marT="38100" marB="3657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720"/>
                        </a:spcAft>
                      </a:pPr>
                      <a:r>
                        <a:rPr lang="en-US" sz="1100">
                          <a:effectLst/>
                          <a:latin typeface="Times New Roman, serif"/>
                        </a:rPr>
                        <a:t>Sony Spresense Extension Board</a:t>
                      </a:r>
                      <a:endParaRPr lang="en-US">
                        <a:effectLst/>
                      </a:endParaRPr>
                    </a:p>
                  </a:txBody>
                  <a:tcPr marL="36576" marR="38100" marT="38100" marB="3657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720"/>
                        </a:spcAft>
                      </a:pPr>
                      <a:r>
                        <a:rPr lang="en-US" sz="1100">
                          <a:effectLst/>
                          <a:latin typeface="Times New Roman, serif"/>
                        </a:rPr>
                        <a:t>$45</a:t>
                      </a:r>
                      <a:endParaRPr lang="en-US">
                        <a:effectLst/>
                      </a:endParaRPr>
                    </a:p>
                  </a:txBody>
                  <a:tcPr marL="36576" marR="36576" marT="38100" marB="3657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67026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  <a:spcAft>
                          <a:spcPts val="720"/>
                        </a:spcAft>
                      </a:pPr>
                      <a:r>
                        <a:rPr lang="en-US" sz="1100">
                          <a:effectLst/>
                          <a:latin typeface="Times New Roman, serif"/>
                        </a:rPr>
                        <a:t>Memory Card</a:t>
                      </a:r>
                      <a:endParaRPr lang="en-US">
                        <a:effectLst/>
                      </a:endParaRPr>
                    </a:p>
                  </a:txBody>
                  <a:tcPr marL="36576" marR="38100" marT="38100" marB="3657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720"/>
                        </a:spcAft>
                      </a:pPr>
                      <a:r>
                        <a:rPr lang="en-US" sz="1100">
                          <a:effectLst/>
                          <a:latin typeface="Times New Roman, serif"/>
                        </a:rPr>
                        <a:t>32GB MicroSD</a:t>
                      </a:r>
                      <a:endParaRPr lang="en-US">
                        <a:effectLst/>
                      </a:endParaRPr>
                    </a:p>
                  </a:txBody>
                  <a:tcPr marL="36576" marR="38100" marT="38100" marB="3657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720"/>
                        </a:spcAft>
                      </a:pPr>
                      <a:r>
                        <a:rPr lang="en-US" sz="1100">
                          <a:effectLst/>
                          <a:latin typeface="Times New Roman, serif"/>
                        </a:rPr>
                        <a:t>$20</a:t>
                      </a:r>
                      <a:endParaRPr lang="en-US">
                        <a:effectLst/>
                      </a:endParaRPr>
                    </a:p>
                  </a:txBody>
                  <a:tcPr marL="36576" marR="36576" marT="38100" marB="3657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00329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  <a:spcAft>
                          <a:spcPts val="720"/>
                        </a:spcAft>
                      </a:pPr>
                      <a:r>
                        <a:rPr lang="en-US" sz="1100">
                          <a:effectLst/>
                          <a:latin typeface="Times New Roman, serif"/>
                        </a:rPr>
                        <a:t>Camera</a:t>
                      </a:r>
                      <a:endParaRPr lang="en-US">
                        <a:effectLst/>
                      </a:endParaRPr>
                    </a:p>
                  </a:txBody>
                  <a:tcPr marL="36576" marR="38100" marT="38100" marB="3657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720"/>
                        </a:spcAft>
                      </a:pPr>
                      <a:r>
                        <a:rPr lang="en-US" sz="1100" dirty="0">
                          <a:effectLst/>
                          <a:latin typeface="Times New Roman, serif"/>
                        </a:rPr>
                        <a:t>Sony Spresense Camera (ISX012 Sensor)</a:t>
                      </a:r>
                      <a:endParaRPr lang="en-US" dirty="0">
                        <a:effectLst/>
                      </a:endParaRPr>
                    </a:p>
                  </a:txBody>
                  <a:tcPr marL="36576" marR="38100" marT="38100" marB="3657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720"/>
                        </a:spcAft>
                      </a:pPr>
                      <a:r>
                        <a:rPr lang="en-US" sz="1100" dirty="0">
                          <a:effectLst/>
                          <a:latin typeface="Times New Roman, serif"/>
                        </a:rPr>
                        <a:t>$35</a:t>
                      </a:r>
                      <a:endParaRPr lang="en-US" dirty="0">
                        <a:effectLst/>
                      </a:endParaRPr>
                    </a:p>
                  </a:txBody>
                  <a:tcPr marL="36576" marR="36576" marT="38100" marB="3657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3068480"/>
                  </a:ext>
                </a:extLst>
              </a:tr>
            </a:tbl>
          </a:graphicData>
        </a:graphic>
      </p:graphicFrame>
      <p:pic>
        <p:nvPicPr>
          <p:cNvPr id="6" name="Picture 5" descr="A close up of a device&#10;&#10;Description automatically generated">
            <a:extLst>
              <a:ext uri="{FF2B5EF4-FFF2-40B4-BE49-F238E27FC236}">
                <a16:creationId xmlns:a16="http://schemas.microsoft.com/office/drawing/2014/main" id="{2D744FB0-2F9C-3483-A633-78EC1DB529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481" t="28347"/>
          <a:stretch/>
        </p:blipFill>
        <p:spPr>
          <a:xfrm rot="5400000">
            <a:off x="7621131" y="1865331"/>
            <a:ext cx="4754879" cy="3675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6540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395DBD-FFF0-6395-C417-2EBE8ABF6F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117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System Overview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5294EC-8B72-B08D-7C78-5455556715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7890" y="1851501"/>
            <a:ext cx="1016000" cy="2311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4386177-17C4-010D-36A2-CB406E20CC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2500" y="2210990"/>
            <a:ext cx="1130300" cy="1117600"/>
          </a:xfrm>
          <a:prstGeom prst="rect">
            <a:avLst/>
          </a:prstGeom>
        </p:spPr>
      </p:pic>
      <p:pic>
        <p:nvPicPr>
          <p:cNvPr id="2056" name="Picture 8" descr="Secure Digital, SD card PNG">
            <a:extLst>
              <a:ext uri="{FF2B5EF4-FFF2-40B4-BE49-F238E27FC236}">
                <a16:creationId xmlns:a16="http://schemas.microsoft.com/office/drawing/2014/main" id="{CF3A78CC-318F-A9BD-0022-2A259005A7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1420" y="5186680"/>
            <a:ext cx="861060" cy="861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serial ports - Electronics-Lab.com">
            <a:extLst>
              <a:ext uri="{FF2B5EF4-FFF2-40B4-BE49-F238E27FC236}">
                <a16:creationId xmlns:a16="http://schemas.microsoft.com/office/drawing/2014/main" id="{7988F023-60C6-3674-71B2-1781822414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3890" y="4862195"/>
            <a:ext cx="1630680" cy="1630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962C111-4C04-F38C-09CD-BF9BD1913D9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6711" y="1377315"/>
            <a:ext cx="4330700" cy="5257800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5EAA8EA-B9BB-881D-6A3A-D1A714A1BC3E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677411" y="2550160"/>
            <a:ext cx="1355089" cy="219630"/>
          </a:xfrm>
          <a:prstGeom prst="straightConnector1">
            <a:avLst/>
          </a:prstGeom>
          <a:ln w="444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02F80EF-DFA6-6B00-A657-A1F69FB0A06D}"/>
              </a:ext>
            </a:extLst>
          </p:cNvPr>
          <p:cNvCxnSpPr>
            <a:cxnSpLocks/>
            <a:stCxn id="5" idx="3"/>
            <a:endCxn id="4" idx="1"/>
          </p:cNvCxnSpPr>
          <p:nvPr/>
        </p:nvCxnSpPr>
        <p:spPr>
          <a:xfrm>
            <a:off x="7162800" y="2769790"/>
            <a:ext cx="1355090" cy="237411"/>
          </a:xfrm>
          <a:prstGeom prst="straightConnector1">
            <a:avLst/>
          </a:prstGeom>
          <a:ln w="444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6C93B05-40C7-E2FD-49E9-AA51B5567194}"/>
              </a:ext>
            </a:extLst>
          </p:cNvPr>
          <p:cNvCxnSpPr>
            <a:cxnSpLocks/>
            <a:stCxn id="4" idx="2"/>
            <a:endCxn id="2056" idx="3"/>
          </p:cNvCxnSpPr>
          <p:nvPr/>
        </p:nvCxnSpPr>
        <p:spPr>
          <a:xfrm flipH="1">
            <a:off x="7142480" y="4162901"/>
            <a:ext cx="1883410" cy="1454309"/>
          </a:xfrm>
          <a:prstGeom prst="straightConnector1">
            <a:avLst/>
          </a:prstGeom>
          <a:ln w="444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C42B79E-4113-D78F-B677-1407D02FA21E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9025890" y="4162901"/>
            <a:ext cx="1123950" cy="866299"/>
          </a:xfrm>
          <a:prstGeom prst="straightConnector1">
            <a:avLst/>
          </a:prstGeom>
          <a:ln w="444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64712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781FBF-3EAB-B8CA-CB12-0F7F34F92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Pipeline/Flowchart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4DB97D8-456D-EEF6-155D-2D2667F2B03D}"/>
              </a:ext>
            </a:extLst>
          </p:cNvPr>
          <p:cNvSpPr/>
          <p:nvPr/>
        </p:nvSpPr>
        <p:spPr>
          <a:xfrm>
            <a:off x="563880" y="359014"/>
            <a:ext cx="1884680" cy="79248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Capture Initial Dataset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DB6DEFF-02AC-3D68-F3FC-3E5CF811BD6A}"/>
              </a:ext>
            </a:extLst>
          </p:cNvPr>
          <p:cNvSpPr/>
          <p:nvPr/>
        </p:nvSpPr>
        <p:spPr>
          <a:xfrm>
            <a:off x="730250" y="3423162"/>
            <a:ext cx="1551940" cy="57404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Train Model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787094D-0501-181B-DCDC-0D7C74333387}"/>
              </a:ext>
            </a:extLst>
          </p:cNvPr>
          <p:cNvSpPr/>
          <p:nvPr/>
        </p:nvSpPr>
        <p:spPr>
          <a:xfrm>
            <a:off x="4545330" y="1492032"/>
            <a:ext cx="1884680" cy="79248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Trigger of Video Image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EA74D25-0924-CD2F-409A-B5FA5AAF92EF}"/>
              </a:ext>
            </a:extLst>
          </p:cNvPr>
          <p:cNvSpPr/>
          <p:nvPr/>
        </p:nvSpPr>
        <p:spPr>
          <a:xfrm>
            <a:off x="4659630" y="3560226"/>
            <a:ext cx="1656080" cy="64367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Process Video Image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3D2F995-2EEE-C289-D6F8-72EA496B74E8}"/>
              </a:ext>
            </a:extLst>
          </p:cNvPr>
          <p:cNvSpPr/>
          <p:nvPr/>
        </p:nvSpPr>
        <p:spPr>
          <a:xfrm>
            <a:off x="4659629" y="2548656"/>
            <a:ext cx="1656080" cy="68984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Capture Still Image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157EAA7-B4CE-8776-29BD-A727EBE75C86}"/>
              </a:ext>
            </a:extLst>
          </p:cNvPr>
          <p:cNvSpPr/>
          <p:nvPr/>
        </p:nvSpPr>
        <p:spPr>
          <a:xfrm>
            <a:off x="4659630" y="5222337"/>
            <a:ext cx="1656080" cy="9144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Interpret Results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A63690E0-F6D1-0FF6-316F-2AFE92863987}"/>
              </a:ext>
            </a:extLst>
          </p:cNvPr>
          <p:cNvSpPr/>
          <p:nvPr/>
        </p:nvSpPr>
        <p:spPr>
          <a:xfrm>
            <a:off x="9187180" y="1593669"/>
            <a:ext cx="1884680" cy="79248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Copy Images and Log from SD Card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C7A1436-2EC2-2C59-CF11-E2BE871DC0BE}"/>
              </a:ext>
            </a:extLst>
          </p:cNvPr>
          <p:cNvSpPr/>
          <p:nvPr/>
        </p:nvSpPr>
        <p:spPr>
          <a:xfrm>
            <a:off x="730250" y="4447218"/>
            <a:ext cx="1551940" cy="914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Export Model</a:t>
            </a:r>
          </a:p>
          <a:p>
            <a:pPr algn="ctr"/>
            <a:r>
              <a:rPr lang="en-US" dirty="0" err="1"/>
              <a:t>TFLite</a:t>
            </a:r>
            <a:r>
              <a:rPr lang="en-US" dirty="0"/>
              <a:t>-Micro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3B12CA1-F00D-6F31-F69B-1D75133225DD}"/>
              </a:ext>
            </a:extLst>
          </p:cNvPr>
          <p:cNvSpPr/>
          <p:nvPr/>
        </p:nvSpPr>
        <p:spPr>
          <a:xfrm>
            <a:off x="730250" y="5747220"/>
            <a:ext cx="1551940" cy="59023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Load Model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F2C6E8B-9D4F-B987-89E9-24022876D2A2}"/>
              </a:ext>
            </a:extLst>
          </p:cNvPr>
          <p:cNvSpPr/>
          <p:nvPr/>
        </p:nvSpPr>
        <p:spPr>
          <a:xfrm>
            <a:off x="9301480" y="3075997"/>
            <a:ext cx="1656080" cy="46497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Tag Dataset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CD87CC8-0677-BFD4-646B-25ADFBE5D3AF}"/>
              </a:ext>
            </a:extLst>
          </p:cNvPr>
          <p:cNvSpPr/>
          <p:nvPr/>
        </p:nvSpPr>
        <p:spPr>
          <a:xfrm>
            <a:off x="730250" y="1492032"/>
            <a:ext cx="1551940" cy="57404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Tag Dataset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123D777-540E-72D6-503B-A35075C62624}"/>
              </a:ext>
            </a:extLst>
          </p:cNvPr>
          <p:cNvSpPr/>
          <p:nvPr/>
        </p:nvSpPr>
        <p:spPr>
          <a:xfrm>
            <a:off x="9301480" y="4356818"/>
            <a:ext cx="1656080" cy="76783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Analyze Performance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C97D6E6-450F-E554-8884-3B857D175578}"/>
              </a:ext>
            </a:extLst>
          </p:cNvPr>
          <p:cNvSpPr/>
          <p:nvPr/>
        </p:nvSpPr>
        <p:spPr>
          <a:xfrm>
            <a:off x="730250" y="2463520"/>
            <a:ext cx="1551940" cy="57404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Build Model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8FCCF30-0B5A-3E24-71CD-D6842CBC46BC}"/>
              </a:ext>
            </a:extLst>
          </p:cNvPr>
          <p:cNvCxnSpPr>
            <a:stCxn id="6" idx="2"/>
            <a:endCxn id="16" idx="0"/>
          </p:cNvCxnSpPr>
          <p:nvPr/>
        </p:nvCxnSpPr>
        <p:spPr>
          <a:xfrm>
            <a:off x="1506220" y="1151494"/>
            <a:ext cx="0" cy="3405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0278CB2-513B-FD30-617E-60FAD78E8BDA}"/>
              </a:ext>
            </a:extLst>
          </p:cNvPr>
          <p:cNvCxnSpPr>
            <a:stCxn id="16" idx="2"/>
            <a:endCxn id="18" idx="0"/>
          </p:cNvCxnSpPr>
          <p:nvPr/>
        </p:nvCxnSpPr>
        <p:spPr>
          <a:xfrm>
            <a:off x="1506220" y="2066072"/>
            <a:ext cx="0" cy="39744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B3819D1-A6CF-E03B-ABD1-52FB3C3E5031}"/>
              </a:ext>
            </a:extLst>
          </p:cNvPr>
          <p:cNvCxnSpPr>
            <a:cxnSpLocks/>
            <a:stCxn id="13" idx="2"/>
            <a:endCxn id="14" idx="0"/>
          </p:cNvCxnSpPr>
          <p:nvPr/>
        </p:nvCxnSpPr>
        <p:spPr>
          <a:xfrm>
            <a:off x="1506220" y="5361618"/>
            <a:ext cx="0" cy="38560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7E54827-612E-92BF-5B08-E5999A7F9B21}"/>
              </a:ext>
            </a:extLst>
          </p:cNvPr>
          <p:cNvCxnSpPr>
            <a:cxnSpLocks/>
            <a:stCxn id="8" idx="2"/>
            <a:endCxn id="10" idx="0"/>
          </p:cNvCxnSpPr>
          <p:nvPr/>
        </p:nvCxnSpPr>
        <p:spPr>
          <a:xfrm flipH="1">
            <a:off x="5487669" y="2284512"/>
            <a:ext cx="1" cy="2641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8AD6809-AC13-4FDB-4E90-68B9D4EBB401}"/>
              </a:ext>
            </a:extLst>
          </p:cNvPr>
          <p:cNvCxnSpPr>
            <a:cxnSpLocks/>
            <a:stCxn id="10" idx="2"/>
            <a:endCxn id="9" idx="0"/>
          </p:cNvCxnSpPr>
          <p:nvPr/>
        </p:nvCxnSpPr>
        <p:spPr>
          <a:xfrm>
            <a:off x="5487669" y="3238504"/>
            <a:ext cx="1" cy="3217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CDBC656-413B-BD3B-3B47-9E9CB16C63D4}"/>
              </a:ext>
            </a:extLst>
          </p:cNvPr>
          <p:cNvCxnSpPr>
            <a:cxnSpLocks/>
            <a:stCxn id="7" idx="2"/>
            <a:endCxn id="13" idx="0"/>
          </p:cNvCxnSpPr>
          <p:nvPr/>
        </p:nvCxnSpPr>
        <p:spPr>
          <a:xfrm>
            <a:off x="1506220" y="3997202"/>
            <a:ext cx="0" cy="45001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410171D-457A-88B1-15E9-75178CDE767A}"/>
              </a:ext>
            </a:extLst>
          </p:cNvPr>
          <p:cNvCxnSpPr>
            <a:cxnSpLocks/>
            <a:stCxn id="18" idx="2"/>
            <a:endCxn id="7" idx="0"/>
          </p:cNvCxnSpPr>
          <p:nvPr/>
        </p:nvCxnSpPr>
        <p:spPr>
          <a:xfrm>
            <a:off x="1506220" y="3037560"/>
            <a:ext cx="0" cy="38560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50686108-49C4-4CF2-C883-64C58B54948B}"/>
              </a:ext>
            </a:extLst>
          </p:cNvPr>
          <p:cNvCxnSpPr>
            <a:cxnSpLocks/>
            <a:stCxn id="12" idx="2"/>
            <a:endCxn id="15" idx="0"/>
          </p:cNvCxnSpPr>
          <p:nvPr/>
        </p:nvCxnSpPr>
        <p:spPr>
          <a:xfrm>
            <a:off x="10129520" y="2386149"/>
            <a:ext cx="0" cy="68984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5799F8B6-1095-558A-D00B-067017F3979E}"/>
              </a:ext>
            </a:extLst>
          </p:cNvPr>
          <p:cNvCxnSpPr>
            <a:cxnSpLocks/>
            <a:stCxn id="15" idx="2"/>
            <a:endCxn id="17" idx="0"/>
          </p:cNvCxnSpPr>
          <p:nvPr/>
        </p:nvCxnSpPr>
        <p:spPr>
          <a:xfrm>
            <a:off x="10129520" y="3540975"/>
            <a:ext cx="0" cy="81584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94DCF3C-5221-7656-EE01-522EEAAE2E8C}"/>
              </a:ext>
            </a:extLst>
          </p:cNvPr>
          <p:cNvCxnSpPr>
            <a:cxnSpLocks/>
            <a:stCxn id="14" idx="2"/>
            <a:endCxn id="8" idx="0"/>
          </p:cNvCxnSpPr>
          <p:nvPr/>
        </p:nvCxnSpPr>
        <p:spPr>
          <a:xfrm rot="5400000" flipH="1" flipV="1">
            <a:off x="1074236" y="1924016"/>
            <a:ext cx="4845418" cy="3981450"/>
          </a:xfrm>
          <a:prstGeom prst="bentConnector5">
            <a:avLst>
              <a:gd name="adj1" fmla="val -4718"/>
              <a:gd name="adj2" fmla="val 47911"/>
              <a:gd name="adj3" fmla="val 104718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07DA887B-7AF1-044F-1216-FE8709054A6A}"/>
              </a:ext>
            </a:extLst>
          </p:cNvPr>
          <p:cNvCxnSpPr>
            <a:cxnSpLocks/>
            <a:stCxn id="11" idx="2"/>
            <a:endCxn id="12" idx="0"/>
          </p:cNvCxnSpPr>
          <p:nvPr/>
        </p:nvCxnSpPr>
        <p:spPr>
          <a:xfrm rot="5400000" flipH="1" flipV="1">
            <a:off x="5537061" y="1544278"/>
            <a:ext cx="4543068" cy="4641850"/>
          </a:xfrm>
          <a:prstGeom prst="bentConnector5">
            <a:avLst>
              <a:gd name="adj1" fmla="val -5032"/>
              <a:gd name="adj2" fmla="val 64309"/>
              <a:gd name="adj3" fmla="val 105032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3" name="Straight Arrow Connector 55">
            <a:extLst>
              <a:ext uri="{FF2B5EF4-FFF2-40B4-BE49-F238E27FC236}">
                <a16:creationId xmlns:a16="http://schemas.microsoft.com/office/drawing/2014/main" id="{48F80B6E-EFC2-9D52-EEF0-F01DDC3480EC}"/>
              </a:ext>
            </a:extLst>
          </p:cNvPr>
          <p:cNvCxnSpPr>
            <a:cxnSpLocks/>
            <a:stCxn id="17" idx="2"/>
            <a:endCxn id="18" idx="1"/>
          </p:cNvCxnSpPr>
          <p:nvPr/>
        </p:nvCxnSpPr>
        <p:spPr>
          <a:xfrm rot="5400000" flipH="1">
            <a:off x="4242829" y="-762039"/>
            <a:ext cx="2374112" cy="9399270"/>
          </a:xfrm>
          <a:prstGeom prst="bentConnector4">
            <a:avLst>
              <a:gd name="adj1" fmla="val -67830"/>
              <a:gd name="adj2" fmla="val 102432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ACD6BFA1-5CAE-AD21-F16D-92C277EFCE9E}"/>
              </a:ext>
            </a:extLst>
          </p:cNvPr>
          <p:cNvSpPr/>
          <p:nvPr/>
        </p:nvSpPr>
        <p:spPr>
          <a:xfrm>
            <a:off x="6712585" y="5291977"/>
            <a:ext cx="1510030" cy="77511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Light Up Indicator LED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D1363C84-3C7A-A23A-65EC-DFFC7CEC6F32}"/>
              </a:ext>
            </a:extLst>
          </p:cNvPr>
          <p:cNvCxnSpPr>
            <a:cxnSpLocks/>
            <a:stCxn id="11" idx="3"/>
            <a:endCxn id="70" idx="1"/>
          </p:cNvCxnSpPr>
          <p:nvPr/>
        </p:nvCxnSpPr>
        <p:spPr>
          <a:xfrm>
            <a:off x="6315710" y="5679537"/>
            <a:ext cx="39687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2" name="Rectangle 81">
            <a:extLst>
              <a:ext uri="{FF2B5EF4-FFF2-40B4-BE49-F238E27FC236}">
                <a16:creationId xmlns:a16="http://schemas.microsoft.com/office/drawing/2014/main" id="{E229831F-7DB5-8836-6C38-596C2E05CCD1}"/>
              </a:ext>
            </a:extLst>
          </p:cNvPr>
          <p:cNvSpPr/>
          <p:nvPr/>
        </p:nvSpPr>
        <p:spPr>
          <a:xfrm>
            <a:off x="4659629" y="4480969"/>
            <a:ext cx="1656080" cy="40227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Run Model</a:t>
            </a:r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BDBD6D23-1B10-D065-E81C-E4D899DFC392}"/>
              </a:ext>
            </a:extLst>
          </p:cNvPr>
          <p:cNvCxnSpPr>
            <a:cxnSpLocks/>
            <a:stCxn id="9" idx="2"/>
            <a:endCxn id="82" idx="0"/>
          </p:cNvCxnSpPr>
          <p:nvPr/>
        </p:nvCxnSpPr>
        <p:spPr>
          <a:xfrm flipH="1">
            <a:off x="5487669" y="4203904"/>
            <a:ext cx="1" cy="27706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F342049E-C435-52FA-C7F0-2A790E332746}"/>
              </a:ext>
            </a:extLst>
          </p:cNvPr>
          <p:cNvCxnSpPr>
            <a:cxnSpLocks/>
            <a:stCxn id="82" idx="2"/>
            <a:endCxn id="11" idx="0"/>
          </p:cNvCxnSpPr>
          <p:nvPr/>
        </p:nvCxnSpPr>
        <p:spPr>
          <a:xfrm>
            <a:off x="5487669" y="4883242"/>
            <a:ext cx="1" cy="33909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5224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500FE7-04E5-312B-21B9-A990A53BD4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Toolkit/Tec Stack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D6428B-836C-271B-56A1-106A2162D9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4120" y="1426343"/>
            <a:ext cx="10515600" cy="5140643"/>
          </a:xfrm>
        </p:spPr>
        <p:txBody>
          <a:bodyPr/>
          <a:lstStyle/>
          <a:p>
            <a:r>
              <a:rPr lang="en-US" dirty="0"/>
              <a:t>Initial Data Set: Sony Spresense SDK in C under NUTTX</a:t>
            </a:r>
          </a:p>
          <a:p>
            <a:r>
              <a:rPr lang="en-US" dirty="0"/>
              <a:t>Image Tagging: Manual File Operations/Python Scripts OSX</a:t>
            </a:r>
          </a:p>
          <a:p>
            <a:r>
              <a:rPr lang="en-US" dirty="0"/>
              <a:t>Model Building/Training: Python, PyTorch</a:t>
            </a:r>
          </a:p>
          <a:p>
            <a:r>
              <a:rPr lang="en-US" dirty="0"/>
              <a:t>Model Deployment: TensorFlow Lite – Microcontroller, C</a:t>
            </a:r>
          </a:p>
          <a:p>
            <a:r>
              <a:rPr lang="en-US" dirty="0"/>
              <a:t>Runtime: Sony Spresense Arduino in C++, Logging to Linux</a:t>
            </a:r>
          </a:p>
          <a:p>
            <a:r>
              <a:rPr lang="en-US" dirty="0"/>
              <a:t>Data Analysis: Python</a:t>
            </a:r>
          </a:p>
          <a:p>
            <a:r>
              <a:rPr lang="en-US" dirty="0"/>
              <a:t>Image Stream Viewing: Serial </a:t>
            </a:r>
            <a:r>
              <a:rPr lang="en-US" dirty="0">
                <a:sym typeface="Wingdings" pitchFamily="2" charset="2"/>
              </a:rPr>
              <a:t> “Processing”, Java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3074" name="Picture 2" descr="TensorFlow Lite para microcontroladores">
            <a:extLst>
              <a:ext uri="{FF2B5EF4-FFF2-40B4-BE49-F238E27FC236}">
                <a16:creationId xmlns:a16="http://schemas.microsoft.com/office/drawing/2014/main" id="{4469B380-B84F-1E98-55CE-02DDCDE9C6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4484" y="3370134"/>
            <a:ext cx="1154172" cy="64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D56D951-AE3B-F625-1513-7A79BECFF5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4156" y="429200"/>
            <a:ext cx="813564" cy="798905"/>
          </a:xfrm>
          <a:prstGeom prst="rect">
            <a:avLst/>
          </a:prstGeom>
        </p:spPr>
      </p:pic>
      <p:pic>
        <p:nvPicPr>
          <p:cNvPr id="3076" name="Picture 4" descr="C Programming Logo , Free Transparent Clipart - ClipartKey">
            <a:extLst>
              <a:ext uri="{FF2B5EF4-FFF2-40B4-BE49-F238E27FC236}">
                <a16:creationId xmlns:a16="http://schemas.microsoft.com/office/drawing/2014/main" id="{03286A52-B1BE-CF26-775B-E3C25BFB52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9628" y="527288"/>
            <a:ext cx="744221" cy="620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Python Logo PNG Transparent - Brands Logos">
            <a:extLst>
              <a:ext uri="{FF2B5EF4-FFF2-40B4-BE49-F238E27FC236}">
                <a16:creationId xmlns:a16="http://schemas.microsoft.com/office/drawing/2014/main" id="{584B9EBC-F43A-BAD9-84D9-79D532FC8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9460" y="1623961"/>
            <a:ext cx="744220" cy="741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Mac Os X Logo Png, Transparent Png - kindpng">
            <a:extLst>
              <a:ext uri="{FF2B5EF4-FFF2-40B4-BE49-F238E27FC236}">
                <a16:creationId xmlns:a16="http://schemas.microsoft.com/office/drawing/2014/main" id="{E3976CA5-49C7-2521-6F63-E501DDA21C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7700" y="5915803"/>
            <a:ext cx="622300" cy="651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PyTorch 2.0: Our next generation release that is faster, more Pythonic and Dynamic as ever | PyTorch">
            <a:extLst>
              <a:ext uri="{FF2B5EF4-FFF2-40B4-BE49-F238E27FC236}">
                <a16:creationId xmlns:a16="http://schemas.microsoft.com/office/drawing/2014/main" id="{C08C2A25-2F0B-6E96-0F34-A95B507C47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5189" y="2447566"/>
            <a:ext cx="708660" cy="708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Collection of Arduino Logo PNG. | PlusPNG">
            <a:extLst>
              <a:ext uri="{FF2B5EF4-FFF2-40B4-BE49-F238E27FC236}">
                <a16:creationId xmlns:a16="http://schemas.microsoft.com/office/drawing/2014/main" id="{FFD9260D-2BA8-011B-3681-12C216A402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720" y="2328211"/>
            <a:ext cx="683260" cy="683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Free C++ PNG Transparent Images, Download Free C++ PNG Transparent Images png images, Free ...">
            <a:extLst>
              <a:ext uri="{FF2B5EF4-FFF2-40B4-BE49-F238E27FC236}">
                <a16:creationId xmlns:a16="http://schemas.microsoft.com/office/drawing/2014/main" id="{B38DA6BF-6F08-7C9A-A597-CBDAE995A2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5073" y="4709168"/>
            <a:ext cx="1008380" cy="695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>
            <a:extLst>
              <a:ext uri="{FF2B5EF4-FFF2-40B4-BE49-F238E27FC236}">
                <a16:creationId xmlns:a16="http://schemas.microsoft.com/office/drawing/2014/main" id="{CA0508E5-BD78-2E67-AE23-2174A536F7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6192" y="5232545"/>
            <a:ext cx="947420" cy="947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>
            <a:extLst>
              <a:ext uri="{FF2B5EF4-FFF2-40B4-BE49-F238E27FC236}">
                <a16:creationId xmlns:a16="http://schemas.microsoft.com/office/drawing/2014/main" id="{45981BC3-D221-DE95-4773-286A5BDB66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4316" y="5466483"/>
            <a:ext cx="690880" cy="690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Linux Logo, symbol, meaning, history, PNG, brand">
            <a:extLst>
              <a:ext uri="{FF2B5EF4-FFF2-40B4-BE49-F238E27FC236}">
                <a16:creationId xmlns:a16="http://schemas.microsoft.com/office/drawing/2014/main" id="{DEC288DF-EDF8-C86E-F460-25186DED26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6036" y="5404823"/>
            <a:ext cx="1334048" cy="752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25408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FBF827-6106-A512-2C6B-4C77405D9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5901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Gather Initial Image 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036139-7A62-8003-23A1-A65070ED57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960" y="1561464"/>
            <a:ext cx="10744200" cy="5060635"/>
          </a:xfrm>
        </p:spPr>
        <p:txBody>
          <a:bodyPr/>
          <a:lstStyle/>
          <a:p>
            <a:r>
              <a:rPr lang="en-US" dirty="0"/>
              <a:t>Trigger On Motion to Capture Initial Dataset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Save the largest image we can as a JPEG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Subtract each BITMAP from the prior image</a:t>
            </a:r>
          </a:p>
          <a:p>
            <a:pPr lvl="2"/>
            <a:r>
              <a:rPr lang="en-US" dirty="0"/>
              <a:t>Subtract the R, G, and B from each prior to each image.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Give up and just capture on a timer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15378D-7109-1E94-3AEF-3BAC1B48CC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6880" y="4006531"/>
            <a:ext cx="1765300" cy="19196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62272EB-F005-03F8-21E1-0EBA7744E7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54479" y="576897"/>
            <a:ext cx="1599321" cy="231013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F2F76F0-1BCC-FF93-A7EC-F067111E3F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19822" y="3566159"/>
            <a:ext cx="2099173" cy="2944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5153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38B90-A1C7-9FEA-B10B-6D2CF5B9E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Get Working on Device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F0453C-C6E1-EF20-6191-038F551962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2920" y="1770769"/>
            <a:ext cx="10515600" cy="4351338"/>
          </a:xfrm>
        </p:spPr>
        <p:txBody>
          <a:bodyPr/>
          <a:lstStyle/>
          <a:p>
            <a:r>
              <a:rPr lang="en-US" dirty="0"/>
              <a:t>Start with super tiny modified LeNetV5 model to find out how large of image size we can handle.</a:t>
            </a:r>
          </a:p>
          <a:p>
            <a:pPr lvl="1"/>
            <a:r>
              <a:rPr lang="en-US" dirty="0"/>
              <a:t>Initial model size ~50kB</a:t>
            </a:r>
          </a:p>
          <a:p>
            <a:pPr lvl="2"/>
            <a:r>
              <a:rPr lang="en-US" dirty="0"/>
              <a:t>Still: 3M (At JPG Qual 70)</a:t>
            </a:r>
          </a:p>
          <a:p>
            <a:pPr lvl="2"/>
            <a:r>
              <a:rPr lang="en-US" dirty="0"/>
              <a:t>Video: 640x480</a:t>
            </a:r>
          </a:p>
          <a:p>
            <a:pPr lvl="2"/>
            <a:endParaRPr lang="en-US" dirty="0"/>
          </a:p>
          <a:p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1026" name="Picture 2" descr="FreeBSD_daemon_large | David B | Flickr">
            <a:extLst>
              <a:ext uri="{FF2B5EF4-FFF2-40B4-BE49-F238E27FC236}">
                <a16:creationId xmlns:a16="http://schemas.microsoft.com/office/drawing/2014/main" id="{A056B3F4-2B0B-C7C7-47BD-762EB4B5B4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5519" y="2428615"/>
            <a:ext cx="2981325" cy="3748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 Lost Film: Fantasia">
            <a:extLst>
              <a:ext uri="{FF2B5EF4-FFF2-40B4-BE49-F238E27FC236}">
                <a16:creationId xmlns:a16="http://schemas.microsoft.com/office/drawing/2014/main" id="{F8C418D1-2020-D891-FBAE-0D8D7AD7D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8480" y="2348534"/>
            <a:ext cx="5653723" cy="4235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6817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B4BB1-DD83-919F-8D9B-887D6D69F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Start Over With Arduino Library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B09F8C-1D1C-DA5F-8183-22DF0C3E81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Start with super tiny LeNetV5</a:t>
            </a:r>
            <a:r>
              <a:rPr lang="en-US" baseline="30000" dirty="0"/>
              <a:t>[2] </a:t>
            </a:r>
            <a:r>
              <a:rPr lang="en-US" dirty="0"/>
              <a:t>model to find out how large of image size we can handle.</a:t>
            </a:r>
          </a:p>
          <a:p>
            <a:pPr lvl="1"/>
            <a:r>
              <a:rPr lang="en-US" dirty="0"/>
              <a:t>Initial model size ~50kB</a:t>
            </a:r>
          </a:p>
          <a:p>
            <a:pPr lvl="2"/>
            <a:r>
              <a:rPr lang="en-US" dirty="0"/>
              <a:t>Still: 640x 480 (VGA)</a:t>
            </a:r>
          </a:p>
          <a:p>
            <a:pPr lvl="2"/>
            <a:r>
              <a:rPr lang="en-US" dirty="0"/>
              <a:t>Video: 320x240 (QVGA)</a:t>
            </a:r>
          </a:p>
          <a:p>
            <a:pPr lvl="2"/>
            <a:r>
              <a:rPr lang="en-US" dirty="0"/>
              <a:t>Smallest image size is: 96x96</a:t>
            </a:r>
          </a:p>
          <a:p>
            <a:pPr lvl="1"/>
            <a:r>
              <a:rPr lang="en-US" dirty="0"/>
              <a:t>Max model size:</a:t>
            </a:r>
          </a:p>
          <a:p>
            <a:pPr lvl="2"/>
            <a:r>
              <a:rPr lang="en-US" dirty="0"/>
              <a:t>Camera Memor:1.5 MB</a:t>
            </a:r>
          </a:p>
          <a:p>
            <a:pPr lvl="2"/>
            <a:r>
              <a:rPr lang="en-US" dirty="0"/>
              <a:t>Image Size at QVGA: 153.6kB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29148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13023</TotalTime>
  <Words>2032</Words>
  <Application>Microsoft Macintosh PowerPoint</Application>
  <PresentationFormat>Widescreen</PresentationFormat>
  <Paragraphs>345</Paragraphs>
  <Slides>23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Aptos</vt:lpstr>
      <vt:lpstr>Aptos Display</vt:lpstr>
      <vt:lpstr>Arial</vt:lpstr>
      <vt:lpstr>Times New Roman, serif</vt:lpstr>
      <vt:lpstr>Wingdings</vt:lpstr>
      <vt:lpstr>Office Theme</vt:lpstr>
      <vt:lpstr>Machine Learning  Image Based Pest Species Identification  For Embedded Systems</vt:lpstr>
      <vt:lpstr>Pest Species Identification</vt:lpstr>
      <vt:lpstr>Hardware</vt:lpstr>
      <vt:lpstr>System Overview</vt:lpstr>
      <vt:lpstr>Pipeline/Flowchart</vt:lpstr>
      <vt:lpstr>Toolkit/Tec Stack</vt:lpstr>
      <vt:lpstr>Gather Initial Image Set</vt:lpstr>
      <vt:lpstr>Get Working on Device</vt:lpstr>
      <vt:lpstr>Start Over With Arduino Library</vt:lpstr>
      <vt:lpstr>Model Wont Build</vt:lpstr>
      <vt:lpstr>We have Pipeline!  Now Build The Model</vt:lpstr>
      <vt:lpstr>No Way It Will Work on Full Image</vt:lpstr>
      <vt:lpstr>New Plan: Skip Object Detection Use Classifier Only</vt:lpstr>
      <vt:lpstr>Pruned Pre-Trained Model</vt:lpstr>
      <vt:lpstr>New Plan:  Build and Train  Model From Scratch</vt:lpstr>
      <vt:lpstr>Not Enough Images (Too Many Empty)</vt:lpstr>
      <vt:lpstr>Run Real data (AKA: And My Troubles Began)</vt:lpstr>
      <vt:lpstr>At night it works, but in the daytime it doesn’t</vt:lpstr>
      <vt:lpstr>… Still Every Image the Same Results</vt:lpstr>
      <vt:lpstr>It Works!</vt:lpstr>
      <vt:lpstr>New Plan: Run With What I Have</vt:lpstr>
      <vt:lpstr>Re-Train on Larger Dataset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Josh Mehlman</dc:creator>
  <cp:lastModifiedBy>Josh Mehlman</cp:lastModifiedBy>
  <cp:revision>31</cp:revision>
  <dcterms:created xsi:type="dcterms:W3CDTF">2024-03-15T23:44:59Z</dcterms:created>
  <dcterms:modified xsi:type="dcterms:W3CDTF">2024-05-12T00:26:00Z</dcterms:modified>
</cp:coreProperties>
</file>